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Nunito"/>
      <p:regular r:id="rId29"/>
      <p:bold r:id="rId30"/>
      <p:italic r:id="rId31"/>
      <p:boldItalic r:id="rId32"/>
    </p:embeddedFont>
    <p:embeddedFont>
      <p:font typeface="Maven Pro"/>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font" Target="fonts/MavenPro-bold.fnt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MavenPro-regular.fnt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Nunito-regular.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Nunito-boldItalic.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2.xml"/><Relationship Id="rId31" Type="http://schemas.openxmlformats.org/officeDocument/2006/relationships/font" Target="fonts/Nunito-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Nunito-bold.fntdata"/><Relationship Id="rId14" Type="http://schemas.openxmlformats.org/officeDocument/2006/relationships/slide" Target="slides/slide9.xml"/><Relationship Id="rId35" Type="http://schemas.openxmlformats.org/officeDocument/2006/relationships/customXml" Target="../customXml/item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yjus.com/physics/wavelength-of-light/" TargetMode="External"/><Relationship Id="rId3" Type="http://schemas.openxmlformats.org/officeDocument/2006/relationships/hyperlink" Target="https://www.merriam-webster.com/dictionary/wavelength"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522100c073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522100c073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522100c073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522100c073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522100c073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522100c073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522100c073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1522100c073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522100c073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522100c073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522100c073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522100c073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522100c073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522100c073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1522100c073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1522100c073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522100c073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522100c073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522100c073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522100c073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522100c073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522100c073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522100c073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522100c073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1522100c073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1522100c073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530960945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530960945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522100c073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522100c073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522100c073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522100c073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522100c073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522100c073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522100c073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522100c073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Gabrielle Griffiths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522100c073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522100c073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522100c073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522100c073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https://byjus.com/physics/wavelength-of-light/</a:t>
            </a:r>
            <a:r>
              <a:rPr lang="en"/>
              <a:t> -picture </a:t>
            </a:r>
            <a:endParaRPr/>
          </a:p>
          <a:p>
            <a:pPr indent="0" lvl="0" marL="0" rtl="0" algn="l">
              <a:spcBef>
                <a:spcPts val="0"/>
              </a:spcBef>
              <a:spcAft>
                <a:spcPts val="0"/>
              </a:spcAft>
              <a:buNone/>
            </a:pPr>
            <a:r>
              <a:rPr lang="en" u="sng">
                <a:solidFill>
                  <a:schemeClr val="hlink"/>
                </a:solidFill>
                <a:hlinkClick r:id="rId3"/>
              </a:rPr>
              <a:t>https://www.merriam-webster.com/dictionary/wavelength</a:t>
            </a:r>
            <a:r>
              <a:rPr lang="en"/>
              <a:t> - definition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522100c073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522100c073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522100c073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522100c073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merriam-webster.com/dictionary/undifferentiated" TargetMode="External"/><Relationship Id="rId4" Type="http://schemas.openxmlformats.org/officeDocument/2006/relationships/hyperlink" Target="https://shopsale.storesonline2022.ru/category?name=cell%20differentiation%20in%20plants" TargetMode="External"/><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ubstrata.us/blog/what-is-an-enzyme"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bing.com/images/search?view=detailV2&amp;ccid=2UrJSlGF&amp;id=01910BF285FCCFB6825FF8164E2F7EBDE999D630&amp;thid=OIP.2UrJSlGFrY1IEBa15QUPJwHaIo&amp;mediaurl=https%3a%2f%2fmedia.sciencephoto.com%2fimage%2fs9200108%2f800wm%2fS9200108-Alien.jpg&amp;cdnurl=https%3a%2f%2fth.bing.com%2fth%2fid%2fR.d94ac94a5185ad8d481016b5e5050f27%3frik%3dMNaZ6b1%252bL04W%252bA%26pid%3dImgRaw%26r%3d0&amp;exph=800&amp;expw=686&amp;q=alien&amp;simid=607989321722778789&amp;FORM=IRPRST&amp;ck=1831547E6F0266D790112758E213C42A&amp;selectedIndex=11&amp;ajaxhist=0&amp;ajaxserp=0" TargetMode="Externa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merriam-webster.com/dictionary/cryptogenic"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cancer.gov/publications/dictionaries/genetics-dictionary/def/dna" TargetMode="External"/><Relationship Id="rId4" Type="http://schemas.openxmlformats.org/officeDocument/2006/relationships/hyperlink" Target="https://www.cancer.gov/publications/dictionaries/genetics-dictionary/def/dna" TargetMode="External"/><Relationship Id="rId5"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medlineplus.gov/ency/article/002467.htm" TargetMode="External"/><Relationship Id="rId4" Type="http://schemas.openxmlformats.org/officeDocument/2006/relationships/hyperlink" Target="https://medlineplus.gov/ency/article/002222.htm" TargetMode="External"/><Relationship Id="rId5" Type="http://schemas.openxmlformats.org/officeDocument/2006/relationships/hyperlink" Target="https://www.britannica.com/science/amino-acid" TargetMode="External"/><Relationship Id="rId6"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hyperlink" Target="https://www.genome.gov/About-Genomics/Introduction-to-Genomic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rarediseases.info.nih.gov/diseases/10901/aquagenic-urticaria" TargetMode="External"/><Relationship Id="rId4" Type="http://schemas.openxmlformats.org/officeDocument/2006/relationships/hyperlink" Target="https://allergykb.org/content/aquagenic-urticaria/" TargetMode="External"/><Relationship Id="rId5"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merriam-webster.com/dictionary/methane" TargetMode="External"/><Relationship Id="rId4" Type="http://schemas.openxmlformats.org/officeDocument/2006/relationships/hyperlink" Target="https://www.edf.org/climate/methane-crucial-opportunity-climate-fight" TargetMode="External"/><Relationship Id="rId5" Type="http://schemas.openxmlformats.org/officeDocument/2006/relationships/hyperlink" Target="https://www.worldatlas.com/space/why-methane-can-be-a-sign-of-life-outside-of-earth.html" TargetMode="External"/><Relationship Id="rId6" Type="http://schemas.openxmlformats.org/officeDocument/2006/relationships/image" Target="../media/image14.jpg"/><Relationship Id="rId7"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pinterest.com/pin/59250551318359492/" TargetMode="External"/><Relationship Id="rId4" Type="http://schemas.openxmlformats.org/officeDocument/2006/relationships/hyperlink" Target="https://www.merriam-webster.com/dictionary/ecosystem" TargetMode="External"/><Relationship Id="rId5"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en.wikipedia.org/wiki/Introduced_species" TargetMode="External"/><Relationship Id="rId4" Type="http://schemas.openxmlformats.org/officeDocument/2006/relationships/hyperlink" Target="https://en.wikipedia.org/wiki/Overpopulated" TargetMode="External"/><Relationship Id="rId9" Type="http://schemas.openxmlformats.org/officeDocument/2006/relationships/image" Target="../media/image21.png"/><Relationship Id="rId5" Type="http://schemas.openxmlformats.org/officeDocument/2006/relationships/hyperlink" Target="https://en.wikipedia.org/wiki/Invasive_species#cite_note-davis-2" TargetMode="External"/><Relationship Id="rId6" Type="http://schemas.openxmlformats.org/officeDocument/2006/relationships/hyperlink" Target="https://en.wikipedia.org/wiki/Invasive_species#cite_note-3" TargetMode="External"/><Relationship Id="rId7" Type="http://schemas.openxmlformats.org/officeDocument/2006/relationships/hyperlink" Target="https://en.wikipedia.org/wiki/Habitat" TargetMode="External"/><Relationship Id="rId8" Type="http://schemas.openxmlformats.org/officeDocument/2006/relationships/hyperlink" Target="https://en.wikipedia.org/wiki/Bioreg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oxfordlearnersdictionaries.com/us/definition/english/stem_1" TargetMode="External"/><Relationship Id="rId4" Type="http://schemas.openxmlformats.org/officeDocument/2006/relationships/hyperlink" Target="https://www.oxfordlearnersdictionaries.com/us/definition/english/iris_1" TargetMode="External"/><Relationship Id="rId5" Type="http://schemas.openxmlformats.org/officeDocument/2006/relationships/hyperlink" Target="https://www.oxfordlearnersdictionaries.com/us/definition/english/mint_1" TargetMode="External"/><Relationship Id="rId6" Type="http://schemas.openxmlformats.org/officeDocument/2006/relationships/hyperlink" Target="https://www.oxfordlearnersdictionaries.com/us/definition/english/rhizome" TargetMode="External"/><Relationship Id="rId7" Type="http://schemas.openxmlformats.org/officeDocument/2006/relationships/image" Target="../media/image16.png"/><Relationship Id="rId8" Type="http://schemas.openxmlformats.org/officeDocument/2006/relationships/hyperlink" Target="https://en.wikipedia.org/wiki/Rhizom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en.wikipedia.org/wiki/Allomone" TargetMode="External"/><Relationship Id="rId4" Type="http://schemas.openxmlformats.org/officeDocument/2006/relationships/hyperlink" Target="https://eng.ichacha.net/zaoju/allomone.html" TargetMode="External"/><Relationship Id="rId5" Type="http://schemas.openxmlformats.org/officeDocument/2006/relationships/hyperlink" Target="https://en.wikipedia.org/wiki/Allomone" TargetMode="External"/><Relationship Id="rId6"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merriam-webster.com/dictionary/herbicide" TargetMode="External"/><Relationship Id="rId4" Type="http://schemas.openxmlformats.org/officeDocument/2006/relationships/hyperlink" Target="https://th.bing.com/th/id/OIP.vt2DiZktO3R5AJFOiqLT1gHaHa?w=172&amp;h=180&amp;c=7&amp;r=0&amp;o=5&amp;dpr=2&amp;pid=1.7" TargetMode="External"/><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Talking Like a Plant Scientist</a:t>
            </a:r>
            <a:endParaRPr/>
          </a:p>
          <a:p>
            <a:pPr indent="0" lvl="0" marL="0" rtl="0" algn="l">
              <a:spcBef>
                <a:spcPts val="0"/>
              </a:spcBef>
              <a:spcAft>
                <a:spcPts val="0"/>
              </a:spcAft>
              <a:buNone/>
            </a:pPr>
            <a:r>
              <a:rPr lang="en"/>
              <a:t>Vocabulary Slidedeck	</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Exemplar and Vocabulary Cards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2"/>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7. Undifferentiated</a:t>
            </a:r>
            <a:endParaRPr/>
          </a:p>
        </p:txBody>
      </p:sp>
      <p:sp>
        <p:nvSpPr>
          <p:cNvPr id="340" name="Google Shape;340;p22"/>
          <p:cNvSpPr txBox="1"/>
          <p:nvPr>
            <p:ph idx="1" type="body"/>
          </p:nvPr>
        </p:nvSpPr>
        <p:spPr>
          <a:xfrm>
            <a:off x="69275" y="1612750"/>
            <a:ext cx="8716800" cy="2809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000"/>
              <a:t>Page: 72</a:t>
            </a:r>
            <a:endParaRPr b="1" sz="2000"/>
          </a:p>
          <a:p>
            <a:pPr indent="0" lvl="0" marL="0" rtl="0" algn="l">
              <a:spcBef>
                <a:spcPts val="1200"/>
              </a:spcBef>
              <a:spcAft>
                <a:spcPts val="0"/>
              </a:spcAft>
              <a:buNone/>
            </a:pPr>
            <a:r>
              <a:rPr b="1" lang="en" sz="2000"/>
              <a:t>Meaning from Context: Yet to become different from another part of the plant.</a:t>
            </a:r>
            <a:endParaRPr b="1" sz="2000"/>
          </a:p>
          <a:p>
            <a:pPr indent="0" lvl="0" marL="0" rtl="0" algn="l">
              <a:spcBef>
                <a:spcPts val="1200"/>
              </a:spcBef>
              <a:spcAft>
                <a:spcPts val="0"/>
              </a:spcAft>
              <a:buNone/>
            </a:pPr>
            <a:r>
              <a:rPr b="1" lang="en" sz="2000"/>
              <a:t>Reference Definition: </a:t>
            </a:r>
            <a:r>
              <a:rPr b="1" lang="en" sz="2164">
                <a:solidFill>
                  <a:srgbClr val="000000"/>
                </a:solidFill>
              </a:rPr>
              <a:t>Not divided or able to be divided into different elements, types, etc. : not differentiated </a:t>
            </a:r>
            <a:r>
              <a:rPr b="1" lang="en" sz="2164" u="sng">
                <a:solidFill>
                  <a:schemeClr val="hlink"/>
                </a:solidFill>
                <a:hlinkClick r:id="rId3"/>
              </a:rPr>
              <a:t>https://www.merriam-webster.com/dictionary/undifferentiated</a:t>
            </a:r>
            <a:r>
              <a:rPr b="1" lang="en" sz="2164">
                <a:solidFill>
                  <a:srgbClr val="000000"/>
                </a:solidFill>
              </a:rPr>
              <a:t> </a:t>
            </a:r>
            <a:endParaRPr b="1" sz="3064">
              <a:solidFill>
                <a:srgbClr val="202124"/>
              </a:solidFill>
              <a:highlight>
                <a:srgbClr val="FFFFFF"/>
              </a:highlight>
            </a:endParaRPr>
          </a:p>
          <a:p>
            <a:pPr indent="0" lvl="0" marL="0" rtl="0" algn="l">
              <a:spcBef>
                <a:spcPts val="1200"/>
              </a:spcBef>
              <a:spcAft>
                <a:spcPts val="0"/>
              </a:spcAft>
              <a:buNone/>
            </a:pPr>
            <a:r>
              <a:rPr b="1" lang="en" sz="1675">
                <a:solidFill>
                  <a:srgbClr val="202124"/>
                </a:solidFill>
                <a:highlight>
                  <a:srgbClr val="FFFFFF"/>
                </a:highlight>
              </a:rPr>
              <a:t>Use in a Sentence: The stem of the plant had not yet differentiated into several stalks.</a:t>
            </a:r>
            <a:endParaRPr b="1" sz="1675">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 </a:t>
            </a:r>
            <a:r>
              <a:rPr lang="en" sz="900" u="sng">
                <a:solidFill>
                  <a:schemeClr val="hlink"/>
                </a:solidFill>
                <a:highlight>
                  <a:srgbClr val="FFFFFF"/>
                </a:highlight>
                <a:hlinkClick r:id="rId4"/>
              </a:rPr>
              <a:t>https://shopsale.storesonline2022.ru/category?name=cell%20differentiation%20in%20plants</a:t>
            </a:r>
            <a:endParaRPr sz="900">
              <a:solidFill>
                <a:srgbClr val="202124"/>
              </a:solidFill>
              <a:highlight>
                <a:srgbClr val="FFFFFF"/>
              </a:highlight>
            </a:endParaRPr>
          </a:p>
        </p:txBody>
      </p:sp>
      <p:pic>
        <p:nvPicPr>
          <p:cNvPr id="341" name="Google Shape;341;p22"/>
          <p:cNvPicPr preferRelativeResize="0"/>
          <p:nvPr/>
        </p:nvPicPr>
        <p:blipFill>
          <a:blip r:embed="rId5">
            <a:alphaModFix/>
          </a:blip>
          <a:stretch>
            <a:fillRect/>
          </a:stretch>
        </p:blipFill>
        <p:spPr>
          <a:xfrm>
            <a:off x="6566200" y="0"/>
            <a:ext cx="2577800" cy="1933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3"/>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8. Tendril</a:t>
            </a:r>
            <a:endParaRPr/>
          </a:p>
        </p:txBody>
      </p:sp>
      <p:sp>
        <p:nvSpPr>
          <p:cNvPr id="347" name="Google Shape;347;p23"/>
          <p:cNvSpPr txBox="1"/>
          <p:nvPr>
            <p:ph idx="1" type="body"/>
          </p:nvPr>
        </p:nvSpPr>
        <p:spPr>
          <a:xfrm>
            <a:off x="69275" y="1612750"/>
            <a:ext cx="8716800" cy="28092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2000"/>
              <a:t>Page: </a:t>
            </a:r>
            <a:r>
              <a:rPr b="1" lang="en" sz="2000">
                <a:solidFill>
                  <a:srgbClr val="202124"/>
                </a:solidFill>
                <a:highlight>
                  <a:schemeClr val="lt1"/>
                </a:highlight>
              </a:rPr>
              <a:t>152, 251</a:t>
            </a:r>
            <a:endParaRPr b="1" sz="2000"/>
          </a:p>
          <a:p>
            <a:pPr indent="0" lvl="0" marL="0" rtl="0" algn="l">
              <a:spcBef>
                <a:spcPts val="1200"/>
              </a:spcBef>
              <a:spcAft>
                <a:spcPts val="0"/>
              </a:spcAft>
              <a:buNone/>
            </a:pPr>
            <a:r>
              <a:rPr b="1" lang="en" sz="2000"/>
              <a:t>Meaning from Context:small tubular appendage</a:t>
            </a:r>
            <a:endParaRPr b="1" sz="2000"/>
          </a:p>
          <a:p>
            <a:pPr indent="0" lvl="0" marL="0" rtl="0" algn="l">
              <a:spcBef>
                <a:spcPts val="1200"/>
              </a:spcBef>
              <a:spcAft>
                <a:spcPts val="0"/>
              </a:spcAft>
              <a:buNone/>
            </a:pPr>
            <a:r>
              <a:rPr b="1" lang="en" sz="2000"/>
              <a:t>Reference Definition: threadlike, leafless organ of climbing plants, often growing in spiral form, which attaches itself to or twines round some other body, so as to support the plant. https://www.dictionary.com/browse/tendril</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Lengthy tendrils of kudzu smothered the building to a point where it was difficult to see in or out of the windows.</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 top right </a:t>
            </a:r>
            <a:r>
              <a:rPr b="1" lang="en" sz="2000">
                <a:solidFill>
                  <a:srgbClr val="202124"/>
                </a:solidFill>
                <a:highlight>
                  <a:srgbClr val="FFFFFF"/>
                </a:highlight>
              </a:rPr>
              <a:t>https://www.istockphoto.com/vector/twisted-wild-lianas-branches-set-gm1080231862-289543370</a:t>
            </a:r>
            <a:endParaRPr b="1" sz="2000">
              <a:solidFill>
                <a:srgbClr val="202124"/>
              </a:solidFill>
              <a:highlight>
                <a:srgbClr val="FFFFFF"/>
              </a:highlight>
            </a:endParaRPr>
          </a:p>
        </p:txBody>
      </p:sp>
      <p:pic>
        <p:nvPicPr>
          <p:cNvPr id="348" name="Google Shape;348;p23"/>
          <p:cNvPicPr preferRelativeResize="0"/>
          <p:nvPr/>
        </p:nvPicPr>
        <p:blipFill>
          <a:blip r:embed="rId3">
            <a:alphaModFix/>
          </a:blip>
          <a:stretch>
            <a:fillRect/>
          </a:stretch>
        </p:blipFill>
        <p:spPr>
          <a:xfrm>
            <a:off x="8096450" y="-1"/>
            <a:ext cx="3335550" cy="2359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4"/>
          <p:cNvSpPr txBox="1"/>
          <p:nvPr>
            <p:ph type="title"/>
          </p:nvPr>
        </p:nvSpPr>
        <p:spPr>
          <a:xfrm>
            <a:off x="1191700" y="5004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9. Enzyme</a:t>
            </a:r>
            <a:endParaRPr/>
          </a:p>
        </p:txBody>
      </p:sp>
      <p:sp>
        <p:nvSpPr>
          <p:cNvPr id="354" name="Google Shape;354;p24"/>
          <p:cNvSpPr txBox="1"/>
          <p:nvPr>
            <p:ph idx="1" type="body"/>
          </p:nvPr>
        </p:nvSpPr>
        <p:spPr>
          <a:xfrm>
            <a:off x="69275" y="1612750"/>
            <a:ext cx="8716800" cy="28092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sz="2000"/>
              <a:t>Page: 156</a:t>
            </a:r>
            <a:endParaRPr b="1" sz="2000"/>
          </a:p>
          <a:p>
            <a:pPr indent="0" lvl="0" marL="0" rtl="0" algn="l">
              <a:spcBef>
                <a:spcPts val="1200"/>
              </a:spcBef>
              <a:spcAft>
                <a:spcPts val="0"/>
              </a:spcAft>
              <a:buNone/>
            </a:pPr>
            <a:r>
              <a:rPr b="1" lang="en" sz="2000"/>
              <a:t>Meaning from Context: Corrosive chemical that has a negative impact on what comes into contact with it. </a:t>
            </a:r>
            <a:endParaRPr b="1" sz="2000"/>
          </a:p>
          <a:p>
            <a:pPr indent="0" lvl="0" marL="0" rtl="0" algn="l">
              <a:spcBef>
                <a:spcPts val="1200"/>
              </a:spcBef>
              <a:spcAft>
                <a:spcPts val="0"/>
              </a:spcAft>
              <a:buNone/>
            </a:pPr>
            <a:r>
              <a:rPr b="1" lang="en" sz="2000"/>
              <a:t>Reference Definition: Biological chemical and protein that produces a specific reaction. Typically speeds up a chemical reaction. </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Enzymes help the breakdown of food in the digestive system. </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 </a:t>
            </a:r>
            <a:r>
              <a:rPr b="1" lang="en" sz="2000" u="sng">
                <a:solidFill>
                  <a:schemeClr val="hlink"/>
                </a:solidFill>
                <a:highlight>
                  <a:srgbClr val="FFFFFF"/>
                </a:highlight>
                <a:hlinkClick r:id="rId3"/>
              </a:rPr>
              <a:t>https://www.substrata.us/blog/what-is-an-enzyme</a:t>
            </a:r>
            <a:endParaRPr b="1" sz="2000">
              <a:solidFill>
                <a:srgbClr val="202124"/>
              </a:solidFill>
              <a:highlight>
                <a:srgbClr val="FFFFFF"/>
              </a:highlight>
            </a:endParaRPr>
          </a:p>
        </p:txBody>
      </p:sp>
      <p:pic>
        <p:nvPicPr>
          <p:cNvPr id="355" name="Google Shape;355;p24"/>
          <p:cNvPicPr preferRelativeResize="0"/>
          <p:nvPr/>
        </p:nvPicPr>
        <p:blipFill>
          <a:blip r:embed="rId4">
            <a:alphaModFix/>
          </a:blip>
          <a:stretch>
            <a:fillRect/>
          </a:stretch>
        </p:blipFill>
        <p:spPr>
          <a:xfrm>
            <a:off x="7158725" y="3837425"/>
            <a:ext cx="1985276" cy="1306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5"/>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10. Alien</a:t>
            </a:r>
            <a:endParaRPr/>
          </a:p>
        </p:txBody>
      </p:sp>
      <p:sp>
        <p:nvSpPr>
          <p:cNvPr id="361" name="Google Shape;361;p25"/>
          <p:cNvSpPr txBox="1"/>
          <p:nvPr>
            <p:ph idx="1" type="body"/>
          </p:nvPr>
        </p:nvSpPr>
        <p:spPr>
          <a:xfrm>
            <a:off x="69275" y="1612750"/>
            <a:ext cx="8716800" cy="280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000"/>
              <a:t>Page: 157</a:t>
            </a:r>
            <a:endParaRPr b="1" sz="2000"/>
          </a:p>
          <a:p>
            <a:pPr indent="0" lvl="0" marL="0" rtl="0" algn="l">
              <a:spcBef>
                <a:spcPts val="1200"/>
              </a:spcBef>
              <a:spcAft>
                <a:spcPts val="0"/>
              </a:spcAft>
              <a:buNone/>
            </a:pPr>
            <a:r>
              <a:rPr b="1" lang="en" sz="2000"/>
              <a:t>Meaning from Context: Not native; from another plant</a:t>
            </a:r>
            <a:endParaRPr b="1" sz="2000"/>
          </a:p>
          <a:p>
            <a:pPr indent="0" lvl="0" marL="0" rtl="0" algn="l">
              <a:spcBef>
                <a:spcPts val="1200"/>
              </a:spcBef>
              <a:spcAft>
                <a:spcPts val="0"/>
              </a:spcAft>
              <a:buNone/>
            </a:pPr>
            <a:r>
              <a:rPr b="1" lang="en" sz="2000"/>
              <a:t>Reference Definition: </a:t>
            </a:r>
            <a:r>
              <a:rPr b="1" lang="en" sz="2000">
                <a:solidFill>
                  <a:srgbClr val="202124"/>
                </a:solidFill>
                <a:highlight>
                  <a:schemeClr val="lt1"/>
                </a:highlight>
              </a:rPr>
              <a:t>Someone who was not born in the “place” they are currently residing in.</a:t>
            </a:r>
            <a:endParaRPr b="1" sz="2000"/>
          </a:p>
          <a:p>
            <a:pPr indent="0" lvl="0" marL="0" rtl="0" algn="l">
              <a:spcBef>
                <a:spcPts val="1200"/>
              </a:spcBef>
              <a:spcAft>
                <a:spcPts val="0"/>
              </a:spcAft>
              <a:buNone/>
            </a:pPr>
            <a:r>
              <a:rPr b="1" lang="en" sz="2000">
                <a:solidFill>
                  <a:srgbClr val="202124"/>
                </a:solidFill>
                <a:highlight>
                  <a:srgbClr val="FFFFFF"/>
                </a:highlight>
              </a:rPr>
              <a:t>Use in a Sentence: Illegal aliens enter the U.S. everyday.</a:t>
            </a:r>
            <a:endParaRPr b="1" sz="2000">
              <a:solidFill>
                <a:srgbClr val="202124"/>
              </a:solidFill>
              <a:highlight>
                <a:srgbClr val="FFFFFF"/>
              </a:highlight>
            </a:endParaRPr>
          </a:p>
          <a:p>
            <a:pPr indent="0" lvl="0" marL="0" rtl="0" algn="l">
              <a:spcBef>
                <a:spcPts val="1200"/>
              </a:spcBef>
              <a:spcAft>
                <a:spcPts val="1200"/>
              </a:spcAft>
              <a:buNone/>
            </a:pPr>
            <a:r>
              <a:rPr lang="en" sz="1100" u="sng">
                <a:solidFill>
                  <a:schemeClr val="hlink"/>
                </a:solidFill>
                <a:latin typeface="Arial"/>
                <a:ea typeface="Arial"/>
                <a:cs typeface="Arial"/>
                <a:sym typeface="Arial"/>
                <a:hlinkClick r:id="rId3"/>
              </a:rPr>
              <a:t>(1) alien - Bing images</a:t>
            </a:r>
            <a:endParaRPr b="1" sz="2000">
              <a:solidFill>
                <a:srgbClr val="202124"/>
              </a:solidFill>
              <a:highlight>
                <a:srgbClr val="FFFFFF"/>
              </a:highlight>
            </a:endParaRPr>
          </a:p>
        </p:txBody>
      </p:sp>
      <p:pic>
        <p:nvPicPr>
          <p:cNvPr id="362" name="Google Shape;362;p25"/>
          <p:cNvPicPr preferRelativeResize="0"/>
          <p:nvPr/>
        </p:nvPicPr>
        <p:blipFill>
          <a:blip r:embed="rId4">
            <a:alphaModFix/>
          </a:blip>
          <a:stretch>
            <a:fillRect/>
          </a:stretch>
        </p:blipFill>
        <p:spPr>
          <a:xfrm>
            <a:off x="7123950" y="3207850"/>
            <a:ext cx="1662125" cy="1935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6"/>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11. Cryptogenic</a:t>
            </a:r>
            <a:endParaRPr/>
          </a:p>
        </p:txBody>
      </p:sp>
      <p:sp>
        <p:nvSpPr>
          <p:cNvPr id="368" name="Google Shape;368;p26"/>
          <p:cNvSpPr txBox="1"/>
          <p:nvPr>
            <p:ph idx="1" type="body"/>
          </p:nvPr>
        </p:nvSpPr>
        <p:spPr>
          <a:xfrm>
            <a:off x="69275" y="1612750"/>
            <a:ext cx="8716800" cy="280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000"/>
              <a:t>Page: 158</a:t>
            </a:r>
            <a:endParaRPr b="1" sz="2000"/>
          </a:p>
          <a:p>
            <a:pPr indent="0" lvl="0" marL="0" rtl="0" algn="l">
              <a:spcBef>
                <a:spcPts val="1200"/>
              </a:spcBef>
              <a:spcAft>
                <a:spcPts val="0"/>
              </a:spcAft>
              <a:buNone/>
            </a:pPr>
            <a:r>
              <a:rPr b="1" lang="en" sz="2000"/>
              <a:t>Meaning from Context: unknown origin</a:t>
            </a:r>
            <a:endParaRPr b="1" sz="2000"/>
          </a:p>
          <a:p>
            <a:pPr indent="0" lvl="0" marL="0" rtl="0" algn="l">
              <a:spcBef>
                <a:spcPts val="1200"/>
              </a:spcBef>
              <a:spcAft>
                <a:spcPts val="0"/>
              </a:spcAft>
              <a:buNone/>
            </a:pPr>
            <a:r>
              <a:rPr b="1" lang="en" sz="2000"/>
              <a:t>Reference Definition: of obscure or unknown origin </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She had a cryptogenic </a:t>
            </a:r>
            <a:r>
              <a:rPr b="1" lang="en" sz="2000">
                <a:solidFill>
                  <a:srgbClr val="202124"/>
                </a:solidFill>
                <a:highlight>
                  <a:srgbClr val="FFFFFF"/>
                </a:highlight>
              </a:rPr>
              <a:t>seizure. </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 </a:t>
            </a:r>
            <a:r>
              <a:rPr b="1" lang="en" sz="2000" u="sng">
                <a:solidFill>
                  <a:schemeClr val="hlink"/>
                </a:solidFill>
                <a:highlight>
                  <a:srgbClr val="FFFFFF"/>
                </a:highlight>
                <a:hlinkClick r:id="rId3"/>
              </a:rPr>
              <a:t>https://www.merriam-webster.com/dictionary/cryptogenic</a:t>
            </a:r>
            <a:r>
              <a:rPr b="1" lang="en" sz="2000">
                <a:solidFill>
                  <a:srgbClr val="202124"/>
                </a:solidFill>
                <a:highlight>
                  <a:srgbClr val="FFFFFF"/>
                </a:highlight>
              </a:rPr>
              <a:t> </a:t>
            </a:r>
            <a:endParaRPr b="1" sz="2000">
              <a:solidFill>
                <a:srgbClr val="202124"/>
              </a:solidFill>
              <a:highlight>
                <a:srgbClr val="FFFFFF"/>
              </a:highlight>
            </a:endParaRPr>
          </a:p>
        </p:txBody>
      </p:sp>
      <p:pic>
        <p:nvPicPr>
          <p:cNvPr id="369" name="Google Shape;369;p26"/>
          <p:cNvPicPr preferRelativeResize="0"/>
          <p:nvPr/>
        </p:nvPicPr>
        <p:blipFill>
          <a:blip r:embed="rId4">
            <a:alphaModFix/>
          </a:blip>
          <a:stretch>
            <a:fillRect/>
          </a:stretch>
        </p:blipFill>
        <p:spPr>
          <a:xfrm>
            <a:off x="6114825" y="951800"/>
            <a:ext cx="2724150" cy="1676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7"/>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12. DNA</a:t>
            </a:r>
            <a:endParaRPr/>
          </a:p>
        </p:txBody>
      </p:sp>
      <p:sp>
        <p:nvSpPr>
          <p:cNvPr id="375" name="Google Shape;375;p27"/>
          <p:cNvSpPr txBox="1"/>
          <p:nvPr>
            <p:ph idx="1" type="body"/>
          </p:nvPr>
        </p:nvSpPr>
        <p:spPr>
          <a:xfrm>
            <a:off x="69275" y="1289475"/>
            <a:ext cx="8716800" cy="313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Page: 158</a:t>
            </a:r>
            <a:endParaRPr b="1" sz="2000"/>
          </a:p>
          <a:p>
            <a:pPr indent="0" lvl="0" marL="0" rtl="0" algn="l">
              <a:spcBef>
                <a:spcPts val="1200"/>
              </a:spcBef>
              <a:spcAft>
                <a:spcPts val="0"/>
              </a:spcAft>
              <a:buNone/>
            </a:pPr>
            <a:r>
              <a:rPr b="1" lang="en" sz="2000"/>
              <a:t>Meaning from Context: Running lab tests to determine something</a:t>
            </a:r>
            <a:endParaRPr b="1" sz="2000"/>
          </a:p>
          <a:p>
            <a:pPr indent="0" lvl="0" marL="0" rtl="0" algn="l">
              <a:spcBef>
                <a:spcPts val="1200"/>
              </a:spcBef>
              <a:spcAft>
                <a:spcPts val="0"/>
              </a:spcAft>
              <a:buNone/>
            </a:pPr>
            <a:r>
              <a:rPr b="1" lang="en" sz="2000"/>
              <a:t>Reference Definition: Genetic information of an organism </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We ran DNA tests on the animals.</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Image or Illustration:</a:t>
            </a:r>
            <a:endParaRPr b="1" sz="2000">
              <a:solidFill>
                <a:srgbClr val="202124"/>
              </a:solidFill>
              <a:highlight>
                <a:srgbClr val="FFFFFF"/>
              </a:highlight>
            </a:endParaRPr>
          </a:p>
          <a:p>
            <a:pPr indent="0" lvl="0" marL="0" rtl="0" algn="l">
              <a:spcBef>
                <a:spcPts val="1200"/>
              </a:spcBef>
              <a:spcAft>
                <a:spcPts val="0"/>
              </a:spcAft>
              <a:buNone/>
            </a:pPr>
            <a:r>
              <a:rPr b="1" lang="en" sz="600" u="sng">
                <a:solidFill>
                  <a:schemeClr val="hlink"/>
                </a:solidFill>
                <a:highlight>
                  <a:srgbClr val="FFFFFF"/>
                </a:highlight>
                <a:hlinkClick r:id="rId3"/>
              </a:rPr>
              <a:t>h</a:t>
            </a:r>
            <a:r>
              <a:rPr b="1" lang="en" sz="800" u="sng">
                <a:solidFill>
                  <a:schemeClr val="hlink"/>
                </a:solidFill>
                <a:highlight>
                  <a:srgbClr val="FFFFFF"/>
                </a:highlight>
                <a:hlinkClick r:id="rId4"/>
              </a:rPr>
              <a:t>ttps://www.cancer.gov/publications/dictionaries/genetics-dictionary/def/dna</a:t>
            </a:r>
            <a:endParaRPr b="1" sz="800">
              <a:solidFill>
                <a:srgbClr val="202124"/>
              </a:solidFill>
              <a:highlight>
                <a:srgbClr val="FFFFFF"/>
              </a:highlight>
            </a:endParaRPr>
          </a:p>
          <a:p>
            <a:pPr indent="0" lvl="0" marL="0" rtl="0" algn="l">
              <a:spcBef>
                <a:spcPts val="1200"/>
              </a:spcBef>
              <a:spcAft>
                <a:spcPts val="1200"/>
              </a:spcAft>
              <a:buNone/>
            </a:pPr>
            <a:r>
              <a:t/>
            </a:r>
            <a:endParaRPr b="1" sz="500">
              <a:solidFill>
                <a:srgbClr val="202124"/>
              </a:solidFill>
              <a:highlight>
                <a:srgbClr val="FFFFFF"/>
              </a:highlight>
            </a:endParaRPr>
          </a:p>
        </p:txBody>
      </p:sp>
      <p:pic>
        <p:nvPicPr>
          <p:cNvPr descr="Image result for dna definition biology" id="376" name="Google Shape;376;p27"/>
          <p:cNvPicPr preferRelativeResize="0"/>
          <p:nvPr/>
        </p:nvPicPr>
        <p:blipFill>
          <a:blip r:embed="rId5">
            <a:alphaModFix/>
          </a:blip>
          <a:stretch>
            <a:fillRect/>
          </a:stretch>
        </p:blipFill>
        <p:spPr>
          <a:xfrm>
            <a:off x="3760225" y="3182500"/>
            <a:ext cx="5025850" cy="1804125"/>
          </a:xfrm>
          <a:prstGeom prst="rect">
            <a:avLst/>
          </a:prstGeom>
          <a:noFill/>
          <a:ln>
            <a:noFill/>
          </a:ln>
        </p:spPr>
      </p:pic>
      <p:sp>
        <p:nvSpPr>
          <p:cNvPr id="377" name="Google Shape;377;p27"/>
          <p:cNvSpPr txBox="1"/>
          <p:nvPr/>
        </p:nvSpPr>
        <p:spPr>
          <a:xfrm>
            <a:off x="5591725" y="4258225"/>
            <a:ext cx="357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8"/>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13. Amino acids</a:t>
            </a:r>
            <a:endParaRPr/>
          </a:p>
        </p:txBody>
      </p:sp>
      <p:sp>
        <p:nvSpPr>
          <p:cNvPr id="383" name="Google Shape;383;p28"/>
          <p:cNvSpPr txBox="1"/>
          <p:nvPr>
            <p:ph idx="1" type="body"/>
          </p:nvPr>
        </p:nvSpPr>
        <p:spPr>
          <a:xfrm>
            <a:off x="69275" y="1612750"/>
            <a:ext cx="8716800" cy="2809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000"/>
              <a:t>Page: 158</a:t>
            </a:r>
            <a:endParaRPr b="1" sz="2000"/>
          </a:p>
          <a:p>
            <a:pPr indent="0" lvl="0" marL="0" rtl="0" algn="l">
              <a:spcBef>
                <a:spcPts val="1200"/>
              </a:spcBef>
              <a:spcAft>
                <a:spcPts val="0"/>
              </a:spcAft>
              <a:buNone/>
            </a:pPr>
            <a:r>
              <a:rPr b="1" lang="en" sz="2000"/>
              <a:t>Meaning from Context: The Building block (Proteins) for plant life. </a:t>
            </a:r>
            <a:endParaRPr b="1" sz="2000"/>
          </a:p>
          <a:p>
            <a:pPr indent="0" lvl="0" marL="0" rtl="0" algn="l">
              <a:spcBef>
                <a:spcPts val="1200"/>
              </a:spcBef>
              <a:spcAft>
                <a:spcPts val="0"/>
              </a:spcAft>
              <a:buNone/>
            </a:pPr>
            <a:r>
              <a:rPr b="1" lang="en" sz="2000"/>
              <a:t>Reference Definition: </a:t>
            </a:r>
            <a:r>
              <a:rPr b="1" lang="en" sz="2000">
                <a:solidFill>
                  <a:srgbClr val="444444"/>
                </a:solidFill>
                <a:highlight>
                  <a:srgbClr val="FFFFFF"/>
                </a:highlight>
              </a:rPr>
              <a:t>Amino acids are molecules that combine to form </a:t>
            </a:r>
            <a:r>
              <a:rPr b="1" lang="en" sz="2000">
                <a:solidFill>
                  <a:srgbClr val="202124"/>
                </a:solidFill>
                <a:highlight>
                  <a:srgbClr val="FFFFFF"/>
                </a:highlight>
                <a:uFill>
                  <a:noFill/>
                </a:uFill>
                <a:hlinkClick r:id="rId3">
                  <a:extLst>
                    <a:ext uri="{A12FA001-AC4F-418D-AE19-62706E023703}">
                      <ahyp:hlinkClr val="tx"/>
                    </a:ext>
                  </a:extLst>
                </a:hlinkClick>
              </a:rPr>
              <a:t>proteins</a:t>
            </a:r>
            <a:r>
              <a:rPr b="1" lang="en" sz="2000">
                <a:solidFill>
                  <a:srgbClr val="202124"/>
                </a:solidFill>
                <a:highlight>
                  <a:srgbClr val="FFFFFF"/>
                </a:highlight>
              </a:rPr>
              <a:t>. </a:t>
            </a:r>
            <a:r>
              <a:rPr b="1" lang="en" sz="2000" u="sng">
                <a:solidFill>
                  <a:schemeClr val="hlink"/>
                </a:solidFill>
                <a:highlight>
                  <a:srgbClr val="FFFFFF"/>
                </a:highlight>
                <a:hlinkClick r:id="rId4"/>
              </a:rPr>
              <a:t>https://medlineplus.gov/ency/article/002222.htm</a:t>
            </a:r>
            <a:r>
              <a:rPr b="1" lang="en" sz="2000">
                <a:solidFill>
                  <a:srgbClr val="202124"/>
                </a:solidFill>
                <a:highlight>
                  <a:srgbClr val="FFFFFF"/>
                </a:highlight>
              </a:rPr>
              <a:t> </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Plants use amino acids which are a vital role in nutrition.</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Image or Illustration: </a:t>
            </a:r>
            <a:r>
              <a:rPr b="1" lang="en" sz="2000" u="sng">
                <a:solidFill>
                  <a:schemeClr val="hlink"/>
                </a:solidFill>
                <a:highlight>
                  <a:srgbClr val="FFFFFF"/>
                </a:highlight>
                <a:hlinkClick r:id="rId5"/>
              </a:rPr>
              <a:t>https://www.britannica.com/science/amino-acid</a:t>
            </a:r>
            <a:endParaRPr b="1" sz="2000">
              <a:solidFill>
                <a:srgbClr val="202124"/>
              </a:solidFill>
              <a:highlight>
                <a:srgbClr val="FFFFFF"/>
              </a:highlight>
            </a:endParaRPr>
          </a:p>
          <a:p>
            <a:pPr indent="0" lvl="0" marL="0" rtl="0" algn="l">
              <a:spcBef>
                <a:spcPts val="1200"/>
              </a:spcBef>
              <a:spcAft>
                <a:spcPts val="1200"/>
              </a:spcAft>
              <a:buNone/>
            </a:pPr>
            <a:r>
              <a:t/>
            </a:r>
            <a:endParaRPr b="1" sz="2000">
              <a:solidFill>
                <a:srgbClr val="202124"/>
              </a:solidFill>
              <a:highlight>
                <a:srgbClr val="FFFFFF"/>
              </a:highlight>
            </a:endParaRPr>
          </a:p>
        </p:txBody>
      </p:sp>
      <p:pic>
        <p:nvPicPr>
          <p:cNvPr descr="amino acid | Definition, Structure, &amp; Facts | Britannica" id="384" name="Google Shape;384;p28"/>
          <p:cNvPicPr preferRelativeResize="0"/>
          <p:nvPr/>
        </p:nvPicPr>
        <p:blipFill>
          <a:blip r:embed="rId6">
            <a:alphaModFix/>
          </a:blip>
          <a:stretch>
            <a:fillRect/>
          </a:stretch>
        </p:blipFill>
        <p:spPr>
          <a:xfrm>
            <a:off x="5835150" y="399400"/>
            <a:ext cx="3082700" cy="1665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9"/>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14. Genome</a:t>
            </a:r>
            <a:endParaRPr/>
          </a:p>
        </p:txBody>
      </p:sp>
      <p:sp>
        <p:nvSpPr>
          <p:cNvPr id="390" name="Google Shape;390;p29"/>
          <p:cNvSpPr txBox="1"/>
          <p:nvPr>
            <p:ph idx="1" type="body"/>
          </p:nvPr>
        </p:nvSpPr>
        <p:spPr>
          <a:xfrm>
            <a:off x="69275" y="1612750"/>
            <a:ext cx="8716800" cy="2809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2000"/>
              <a:t>Page: 169</a:t>
            </a:r>
            <a:endParaRPr b="1" sz="2000"/>
          </a:p>
          <a:p>
            <a:pPr indent="0" lvl="0" marL="0" rtl="0" algn="l">
              <a:spcBef>
                <a:spcPts val="1200"/>
              </a:spcBef>
              <a:spcAft>
                <a:spcPts val="0"/>
              </a:spcAft>
              <a:buNone/>
            </a:pPr>
            <a:r>
              <a:rPr b="1" lang="en" sz="2000"/>
              <a:t>Meaning from Context:	A map of your genes, AKA your DNA</a:t>
            </a:r>
            <a:endParaRPr b="1" sz="2000"/>
          </a:p>
          <a:p>
            <a:pPr indent="0" lvl="0" marL="0" rtl="0" algn="l">
              <a:spcBef>
                <a:spcPts val="1200"/>
              </a:spcBef>
              <a:spcAft>
                <a:spcPts val="0"/>
              </a:spcAft>
              <a:buNone/>
            </a:pPr>
            <a:r>
              <a:rPr b="1" lang="en" sz="2000"/>
              <a:t>Reference Definition: The entire set of DNA instructions found in a cell</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Two people may have very similar </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characteristics, but their genome will be different</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a:t>
            </a:r>
            <a:endParaRPr b="1" sz="2000">
              <a:solidFill>
                <a:srgbClr val="202124"/>
              </a:solidFill>
              <a:highlight>
                <a:srgbClr val="FFFFFF"/>
              </a:highlight>
            </a:endParaRPr>
          </a:p>
        </p:txBody>
      </p:sp>
      <p:pic>
        <p:nvPicPr>
          <p:cNvPr id="391" name="Google Shape;391;p29"/>
          <p:cNvPicPr preferRelativeResize="0"/>
          <p:nvPr/>
        </p:nvPicPr>
        <p:blipFill>
          <a:blip r:embed="rId3">
            <a:alphaModFix/>
          </a:blip>
          <a:stretch>
            <a:fillRect/>
          </a:stretch>
        </p:blipFill>
        <p:spPr>
          <a:xfrm>
            <a:off x="6449775" y="2918750"/>
            <a:ext cx="2224750" cy="2224750"/>
          </a:xfrm>
          <a:prstGeom prst="rect">
            <a:avLst/>
          </a:prstGeom>
          <a:noFill/>
          <a:ln>
            <a:noFill/>
          </a:ln>
        </p:spPr>
      </p:pic>
      <p:sp>
        <p:nvSpPr>
          <p:cNvPr id="392" name="Google Shape;392;p29"/>
          <p:cNvSpPr txBox="1"/>
          <p:nvPr/>
        </p:nvSpPr>
        <p:spPr>
          <a:xfrm>
            <a:off x="755175" y="4367900"/>
            <a:ext cx="4061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Nunito"/>
                <a:ea typeface="Nunito"/>
                <a:cs typeface="Nunito"/>
                <a:sym typeface="Nunito"/>
                <a:hlinkClick r:id="rId4"/>
              </a:rPr>
              <a:t>https://www.genome.gov/About-Genomics/Introduction-to-Genomics</a:t>
            </a:r>
            <a:r>
              <a:rPr lang="en">
                <a:latin typeface="Nunito"/>
                <a:ea typeface="Nunito"/>
                <a:cs typeface="Nunito"/>
                <a:sym typeface="Nunito"/>
              </a:rPr>
              <a:t> (For image and def.)</a:t>
            </a:r>
            <a:endParaRPr>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0"/>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15. Aquagenic Urticaria</a:t>
            </a:r>
            <a:endParaRPr/>
          </a:p>
        </p:txBody>
      </p:sp>
      <p:sp>
        <p:nvSpPr>
          <p:cNvPr id="398" name="Google Shape;398;p30"/>
          <p:cNvSpPr txBox="1"/>
          <p:nvPr>
            <p:ph idx="1" type="body"/>
          </p:nvPr>
        </p:nvSpPr>
        <p:spPr>
          <a:xfrm>
            <a:off x="69275" y="1612750"/>
            <a:ext cx="8716800" cy="280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Page: 25</a:t>
            </a:r>
            <a:endParaRPr b="1" sz="2000"/>
          </a:p>
          <a:p>
            <a:pPr indent="0" lvl="0" marL="0" rtl="0" algn="l">
              <a:spcBef>
                <a:spcPts val="1200"/>
              </a:spcBef>
              <a:spcAft>
                <a:spcPts val="0"/>
              </a:spcAft>
              <a:buNone/>
            </a:pPr>
            <a:r>
              <a:rPr b="1" lang="en" sz="1456"/>
              <a:t>Meaning from Context: A </a:t>
            </a:r>
            <a:r>
              <a:rPr b="1" lang="en" sz="1456"/>
              <a:t>condition</a:t>
            </a:r>
            <a:r>
              <a:rPr b="1" lang="en" sz="1456"/>
              <a:t> where you are allergic to water.</a:t>
            </a:r>
            <a:endParaRPr b="1" sz="1456"/>
          </a:p>
          <a:p>
            <a:pPr indent="0" lvl="0" marL="0" rtl="0" algn="l">
              <a:spcBef>
                <a:spcPts val="1200"/>
              </a:spcBef>
              <a:spcAft>
                <a:spcPts val="0"/>
              </a:spcAft>
              <a:buNone/>
            </a:pPr>
            <a:r>
              <a:rPr b="1" lang="en" sz="1456"/>
              <a:t>Reference Definition: A rare condition in which hives </a:t>
            </a:r>
            <a:r>
              <a:rPr b="1" lang="en" sz="1456"/>
              <a:t>develop</a:t>
            </a:r>
            <a:r>
              <a:rPr b="1" lang="en" sz="1456"/>
              <a:t> rapidly after skin comes in contact with water. </a:t>
            </a:r>
            <a:r>
              <a:rPr b="1" lang="en" sz="1456" u="sng">
                <a:solidFill>
                  <a:schemeClr val="hlink"/>
                </a:solidFill>
                <a:hlinkClick r:id="rId3"/>
              </a:rPr>
              <a:t>https://rarediseases.info.nih.gov/diseases/10901/aquagenic-urticaria</a:t>
            </a:r>
            <a:r>
              <a:rPr b="1" lang="en" sz="1456"/>
              <a:t> </a:t>
            </a:r>
            <a:endParaRPr b="1" sz="1456">
              <a:solidFill>
                <a:srgbClr val="202124"/>
              </a:solidFill>
              <a:highlight>
                <a:srgbClr val="FFFFFF"/>
              </a:highlight>
            </a:endParaRPr>
          </a:p>
          <a:p>
            <a:pPr indent="0" lvl="0" marL="0" rtl="0" algn="l">
              <a:spcBef>
                <a:spcPts val="1200"/>
              </a:spcBef>
              <a:spcAft>
                <a:spcPts val="0"/>
              </a:spcAft>
              <a:buNone/>
            </a:pPr>
            <a:r>
              <a:rPr b="1" lang="en" sz="1456">
                <a:solidFill>
                  <a:srgbClr val="202124"/>
                </a:solidFill>
                <a:highlight>
                  <a:srgbClr val="FFFFFF"/>
                </a:highlight>
              </a:rPr>
              <a:t>Use in a Sentence: “Maybe her skin would become a </a:t>
            </a:r>
            <a:r>
              <a:rPr b="1" lang="en" sz="1456">
                <a:solidFill>
                  <a:srgbClr val="202124"/>
                </a:solidFill>
                <a:highlight>
                  <a:srgbClr val="FFFFFF"/>
                </a:highlight>
              </a:rPr>
              <a:t>permanent</a:t>
            </a:r>
            <a:r>
              <a:rPr b="1" lang="en" sz="1456">
                <a:solidFill>
                  <a:srgbClr val="202124"/>
                </a:solidFill>
                <a:highlight>
                  <a:srgbClr val="FFFFFF"/>
                </a:highlight>
              </a:rPr>
              <a:t> red, itchy mess, and maybe one day she wouldn’t even be able to drink water!”</a:t>
            </a:r>
            <a:endParaRPr b="1" sz="1456">
              <a:solidFill>
                <a:srgbClr val="202124"/>
              </a:solidFill>
              <a:highlight>
                <a:srgbClr val="FFFFFF"/>
              </a:highlight>
            </a:endParaRPr>
          </a:p>
          <a:p>
            <a:pPr indent="0" lvl="0" marL="0" rtl="0" algn="l">
              <a:spcBef>
                <a:spcPts val="1200"/>
              </a:spcBef>
              <a:spcAft>
                <a:spcPts val="1200"/>
              </a:spcAft>
              <a:buNone/>
            </a:pPr>
            <a:r>
              <a:rPr b="1" lang="en" sz="1456">
                <a:solidFill>
                  <a:srgbClr val="202124"/>
                </a:solidFill>
                <a:highlight>
                  <a:srgbClr val="FFFFFF"/>
                </a:highlight>
              </a:rPr>
              <a:t>Image or Illustration:</a:t>
            </a:r>
            <a:r>
              <a:rPr b="1" lang="en" sz="1456" u="sng">
                <a:solidFill>
                  <a:schemeClr val="hlink"/>
                </a:solidFill>
                <a:highlight>
                  <a:srgbClr val="FFFFFF"/>
                </a:highlight>
                <a:hlinkClick r:id="rId4"/>
              </a:rPr>
              <a:t>https://allergykb.org/content/aquagenic-urticaria/</a:t>
            </a:r>
            <a:r>
              <a:rPr b="1" lang="en" sz="1456">
                <a:solidFill>
                  <a:srgbClr val="202124"/>
                </a:solidFill>
                <a:highlight>
                  <a:srgbClr val="FFFFFF"/>
                </a:highlight>
              </a:rPr>
              <a:t> </a:t>
            </a:r>
            <a:endParaRPr b="1" sz="1456">
              <a:solidFill>
                <a:srgbClr val="202124"/>
              </a:solidFill>
              <a:highlight>
                <a:srgbClr val="FFFFFF"/>
              </a:highlight>
            </a:endParaRPr>
          </a:p>
        </p:txBody>
      </p:sp>
      <p:pic>
        <p:nvPicPr>
          <p:cNvPr descr="Aquagenic Urticaria - AllergyKB" id="399" name="Google Shape;399;p30"/>
          <p:cNvPicPr preferRelativeResize="0"/>
          <p:nvPr/>
        </p:nvPicPr>
        <p:blipFill>
          <a:blip r:embed="rId5">
            <a:alphaModFix/>
          </a:blip>
          <a:stretch>
            <a:fillRect/>
          </a:stretch>
        </p:blipFill>
        <p:spPr>
          <a:xfrm>
            <a:off x="6447150" y="3614825"/>
            <a:ext cx="2486300" cy="1387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1"/>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16. Methane</a:t>
            </a:r>
            <a:endParaRPr/>
          </a:p>
        </p:txBody>
      </p:sp>
      <p:sp>
        <p:nvSpPr>
          <p:cNvPr id="405" name="Google Shape;405;p31"/>
          <p:cNvSpPr txBox="1"/>
          <p:nvPr>
            <p:ph idx="1" type="body"/>
          </p:nvPr>
        </p:nvSpPr>
        <p:spPr>
          <a:xfrm>
            <a:off x="69275" y="1612750"/>
            <a:ext cx="8716800" cy="35307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sz="2000"/>
              <a:t>Page: 259</a:t>
            </a:r>
            <a:endParaRPr b="1" sz="2000"/>
          </a:p>
          <a:p>
            <a:pPr indent="0" lvl="0" marL="0" rtl="0" algn="l">
              <a:spcBef>
                <a:spcPts val="1200"/>
              </a:spcBef>
              <a:spcAft>
                <a:spcPts val="0"/>
              </a:spcAft>
              <a:buNone/>
            </a:pPr>
            <a:r>
              <a:rPr b="1" lang="en" sz="2000"/>
              <a:t>Meaning from Context: A chemical acid </a:t>
            </a:r>
            <a:endParaRPr b="1" sz="2000"/>
          </a:p>
          <a:p>
            <a:pPr indent="0" lvl="0" marL="0" rtl="0" algn="l">
              <a:spcBef>
                <a:spcPts val="1200"/>
              </a:spcBef>
              <a:spcAft>
                <a:spcPts val="0"/>
              </a:spcAft>
              <a:buNone/>
            </a:pPr>
            <a:r>
              <a:rPr b="1" lang="en" sz="2000"/>
              <a:t>Reference Definition: A colorless and </a:t>
            </a:r>
            <a:r>
              <a:rPr b="1" lang="en" sz="2000"/>
              <a:t>odorless</a:t>
            </a:r>
            <a:r>
              <a:rPr b="1" lang="en" sz="2000"/>
              <a:t> flammable gas, that is from </a:t>
            </a:r>
            <a:r>
              <a:rPr b="1" lang="en" sz="2000"/>
              <a:t>decomposition</a:t>
            </a:r>
            <a:r>
              <a:rPr b="1" lang="en" sz="2000"/>
              <a:t> of organic matter and of carbonization of coal.</a:t>
            </a:r>
            <a:endParaRPr b="1" sz="2000"/>
          </a:p>
          <a:p>
            <a:pPr indent="0" lvl="0" marL="0" rtl="0" algn="l">
              <a:spcBef>
                <a:spcPts val="1200"/>
              </a:spcBef>
              <a:spcAft>
                <a:spcPts val="0"/>
              </a:spcAft>
              <a:buNone/>
            </a:pPr>
            <a:r>
              <a:rPr b="1" lang="en" sz="2000" u="sng">
                <a:solidFill>
                  <a:schemeClr val="hlink"/>
                </a:solidFill>
                <a:hlinkClick r:id="rId3"/>
              </a:rPr>
              <a:t>Merriam Webster - Methane</a:t>
            </a:r>
            <a:endParaRPr b="1" sz="2000"/>
          </a:p>
          <a:p>
            <a:pPr indent="0" lvl="0" marL="0" rtl="0" algn="l">
              <a:spcBef>
                <a:spcPts val="1200"/>
              </a:spcBef>
              <a:spcAft>
                <a:spcPts val="0"/>
              </a:spcAft>
              <a:buNone/>
            </a:pPr>
            <a:r>
              <a:rPr b="1" lang="en" sz="2000">
                <a:solidFill>
                  <a:srgbClr val="202124"/>
                </a:solidFill>
                <a:highlight>
                  <a:srgbClr val="FFFFFF"/>
                </a:highlight>
              </a:rPr>
              <a:t>Use in a Sentence: The truck runs on methane gas that is natural gas that may be created in several ways. </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Image or Illustration: Bottom Right</a:t>
            </a:r>
            <a:endParaRPr b="1" sz="2000">
              <a:solidFill>
                <a:srgbClr val="202124"/>
              </a:solidFill>
              <a:highlight>
                <a:srgbClr val="FFFFFF"/>
              </a:highlight>
            </a:endParaRPr>
          </a:p>
          <a:p>
            <a:pPr indent="0" lvl="0" marL="0" rtl="0" algn="l">
              <a:spcBef>
                <a:spcPts val="1200"/>
              </a:spcBef>
              <a:spcAft>
                <a:spcPts val="0"/>
              </a:spcAft>
              <a:buNone/>
            </a:pPr>
            <a:r>
              <a:rPr b="1" lang="en" sz="2000" u="sng">
                <a:solidFill>
                  <a:schemeClr val="hlink"/>
                </a:solidFill>
                <a:highlight>
                  <a:srgbClr val="FFFFFF"/>
                </a:highlight>
                <a:hlinkClick r:id="rId4"/>
              </a:rPr>
              <a:t>Edf.org</a:t>
            </a:r>
            <a:endParaRPr b="1" sz="2000">
              <a:solidFill>
                <a:srgbClr val="202124"/>
              </a:solidFill>
              <a:highlight>
                <a:srgbClr val="FFFFFF"/>
              </a:highlight>
            </a:endParaRPr>
          </a:p>
          <a:p>
            <a:pPr indent="0" lvl="0" marL="0" rtl="0" algn="l">
              <a:spcBef>
                <a:spcPts val="1200"/>
              </a:spcBef>
              <a:spcAft>
                <a:spcPts val="1200"/>
              </a:spcAft>
              <a:buNone/>
            </a:pPr>
            <a:r>
              <a:rPr b="1" lang="en" sz="2000" u="sng">
                <a:solidFill>
                  <a:schemeClr val="hlink"/>
                </a:solidFill>
                <a:highlight>
                  <a:srgbClr val="FFFFFF"/>
                </a:highlight>
                <a:hlinkClick r:id="rId5"/>
              </a:rPr>
              <a:t>Worldatlas.com</a:t>
            </a:r>
            <a:endParaRPr b="1" sz="2000">
              <a:solidFill>
                <a:srgbClr val="202124"/>
              </a:solidFill>
              <a:highlight>
                <a:srgbClr val="FFFFFF"/>
              </a:highlight>
            </a:endParaRPr>
          </a:p>
        </p:txBody>
      </p:sp>
      <p:pic>
        <p:nvPicPr>
          <p:cNvPr descr="Methane: A crucial opportunity in the climate fight - Environmental Defense  Fund" id="406" name="Google Shape;406;p31"/>
          <p:cNvPicPr preferRelativeResize="0"/>
          <p:nvPr/>
        </p:nvPicPr>
        <p:blipFill>
          <a:blip r:embed="rId6">
            <a:alphaModFix/>
          </a:blip>
          <a:stretch>
            <a:fillRect/>
          </a:stretch>
        </p:blipFill>
        <p:spPr>
          <a:xfrm>
            <a:off x="5166900" y="3876200"/>
            <a:ext cx="2534575" cy="1267288"/>
          </a:xfrm>
          <a:prstGeom prst="rect">
            <a:avLst/>
          </a:prstGeom>
          <a:noFill/>
          <a:ln>
            <a:noFill/>
          </a:ln>
        </p:spPr>
      </p:pic>
      <p:pic>
        <p:nvPicPr>
          <p:cNvPr descr="Why Methane Can Be A Sign Of Life Outside Of Earth - WorldAtlas" id="407" name="Google Shape;407;p31"/>
          <p:cNvPicPr preferRelativeResize="0"/>
          <p:nvPr/>
        </p:nvPicPr>
        <p:blipFill>
          <a:blip r:embed="rId7">
            <a:alphaModFix/>
          </a:blip>
          <a:stretch>
            <a:fillRect/>
          </a:stretch>
        </p:blipFill>
        <p:spPr>
          <a:xfrm>
            <a:off x="7701475" y="3760200"/>
            <a:ext cx="1383300" cy="138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25" y="115450"/>
            <a:ext cx="7030500" cy="715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Exemplar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Sheath</a:t>
            </a:r>
            <a:endParaRPr/>
          </a:p>
        </p:txBody>
      </p:sp>
      <p:sp>
        <p:nvSpPr>
          <p:cNvPr id="284" name="Google Shape;284;p14"/>
          <p:cNvSpPr txBox="1"/>
          <p:nvPr>
            <p:ph idx="1" type="body"/>
          </p:nvPr>
        </p:nvSpPr>
        <p:spPr>
          <a:xfrm>
            <a:off x="125" y="1289375"/>
            <a:ext cx="7192800" cy="385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Page: </a:t>
            </a:r>
            <a:r>
              <a:rPr lang="en" sz="2000"/>
              <a:t>22			</a:t>
            </a:r>
            <a:endParaRPr sz="2000"/>
          </a:p>
          <a:p>
            <a:pPr indent="0" lvl="0" marL="0" rtl="0" algn="l">
              <a:spcBef>
                <a:spcPts val="1200"/>
              </a:spcBef>
              <a:spcAft>
                <a:spcPts val="0"/>
              </a:spcAft>
              <a:buNone/>
            </a:pPr>
            <a:r>
              <a:rPr b="1" lang="en" sz="2000"/>
              <a:t>Meaning from Context:  </a:t>
            </a:r>
            <a:r>
              <a:rPr lang="en" sz="2000"/>
              <a:t>Stem or main branch of a plant</a:t>
            </a:r>
            <a:endParaRPr sz="2000"/>
          </a:p>
          <a:p>
            <a:pPr indent="0" lvl="0" marL="0" rtl="0" algn="l">
              <a:spcBef>
                <a:spcPts val="1200"/>
              </a:spcBef>
              <a:spcAft>
                <a:spcPts val="0"/>
              </a:spcAft>
              <a:buNone/>
            </a:pPr>
            <a:r>
              <a:rPr b="1" lang="en" sz="2000"/>
              <a:t>Reference Definition</a:t>
            </a:r>
            <a:r>
              <a:rPr lang="en" sz="2000"/>
              <a:t>: </a:t>
            </a:r>
            <a:r>
              <a:rPr lang="en" sz="2000">
                <a:solidFill>
                  <a:srgbClr val="202124"/>
                </a:solidFill>
                <a:highlight>
                  <a:srgbClr val="FFFFFF"/>
                </a:highlight>
              </a:rPr>
              <a:t>A structure in living tissue which closely envelops another</a:t>
            </a:r>
            <a:endParaRPr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Sentence</a:t>
            </a:r>
            <a:r>
              <a:rPr lang="en" sz="2000">
                <a:solidFill>
                  <a:srgbClr val="202124"/>
                </a:solidFill>
                <a:highlight>
                  <a:srgbClr val="FFFFFF"/>
                </a:highlight>
              </a:rPr>
              <a:t>: The sheath of the plant had a different texture and color than the rest of the foliage</a:t>
            </a:r>
            <a:endParaRPr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a:t>
            </a:r>
            <a:r>
              <a:rPr lang="en" sz="2000">
                <a:solidFill>
                  <a:srgbClr val="202124"/>
                </a:solidFill>
                <a:highlight>
                  <a:srgbClr val="FFFFFF"/>
                </a:highlight>
              </a:rPr>
              <a:t>: to the right</a:t>
            </a:r>
            <a:endParaRPr sz="2000">
              <a:solidFill>
                <a:srgbClr val="202124"/>
              </a:solidFill>
              <a:highlight>
                <a:srgbClr val="FFFFFF"/>
              </a:highlight>
            </a:endParaRPr>
          </a:p>
        </p:txBody>
      </p:sp>
      <p:pic>
        <p:nvPicPr>
          <p:cNvPr id="285" name="Google Shape;285;p14"/>
          <p:cNvPicPr preferRelativeResize="0"/>
          <p:nvPr/>
        </p:nvPicPr>
        <p:blipFill>
          <a:blip r:embed="rId3">
            <a:alphaModFix/>
          </a:blip>
          <a:stretch>
            <a:fillRect/>
          </a:stretch>
        </p:blipFill>
        <p:spPr>
          <a:xfrm>
            <a:off x="7192932" y="2016438"/>
            <a:ext cx="1758768" cy="2399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2"/>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17. Fungal Ecosystem</a:t>
            </a:r>
            <a:endParaRPr/>
          </a:p>
        </p:txBody>
      </p:sp>
      <p:sp>
        <p:nvSpPr>
          <p:cNvPr id="413" name="Google Shape;413;p32"/>
          <p:cNvSpPr txBox="1"/>
          <p:nvPr>
            <p:ph idx="1" type="body"/>
          </p:nvPr>
        </p:nvSpPr>
        <p:spPr>
          <a:xfrm>
            <a:off x="79475" y="1592325"/>
            <a:ext cx="5676300" cy="28092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b="1" lang="en" sz="2000"/>
              <a:t>Page: 264</a:t>
            </a:r>
            <a:endParaRPr b="1" sz="2000"/>
          </a:p>
          <a:p>
            <a:pPr indent="0" lvl="0" marL="0" rtl="0" algn="l">
              <a:spcBef>
                <a:spcPts val="1200"/>
              </a:spcBef>
              <a:spcAft>
                <a:spcPts val="0"/>
              </a:spcAft>
              <a:buNone/>
            </a:pPr>
            <a:r>
              <a:rPr b="1" lang="en" sz="2000"/>
              <a:t>Meaning from Context: </a:t>
            </a:r>
            <a:r>
              <a:rPr lang="en" sz="2000"/>
              <a:t>A gathering of mushrooms or type of fungi in a ecosystem like a forest or ocean</a:t>
            </a:r>
            <a:endParaRPr sz="2000"/>
          </a:p>
          <a:p>
            <a:pPr indent="0" lvl="0" marL="0" rtl="0" algn="l">
              <a:spcBef>
                <a:spcPts val="1200"/>
              </a:spcBef>
              <a:spcAft>
                <a:spcPts val="0"/>
              </a:spcAft>
              <a:buNone/>
            </a:pPr>
            <a:r>
              <a:rPr b="1" lang="en" sz="2000"/>
              <a:t>Reference Definition:</a:t>
            </a:r>
            <a:r>
              <a:rPr b="1" lang="en" sz="2150"/>
              <a:t> </a:t>
            </a:r>
            <a:r>
              <a:rPr lang="en" sz="2000">
                <a:solidFill>
                  <a:srgbClr val="000000"/>
                </a:solidFill>
                <a:highlight>
                  <a:srgbClr val="FFFFFF"/>
                </a:highlight>
              </a:rPr>
              <a:t>The complex of a community of organisms and its environment functioning as an ecological unit</a:t>
            </a:r>
            <a:endParaRPr b="1" sz="2000">
              <a:solidFill>
                <a:srgbClr val="000000"/>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a:t>
            </a:r>
            <a:r>
              <a:rPr lang="en" sz="2000">
                <a:solidFill>
                  <a:srgbClr val="202124"/>
                </a:solidFill>
                <a:highlight>
                  <a:srgbClr val="FFFFFF"/>
                </a:highlight>
              </a:rPr>
              <a:t>“You sometimes get these rare fungal ecosystems in isolated places. Like the South American rainforest. Totally unique bacteria.”</a:t>
            </a:r>
            <a:endParaRPr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Image or Illustration: </a:t>
            </a:r>
            <a:r>
              <a:rPr lang="en" sz="1100" u="sng">
                <a:solidFill>
                  <a:schemeClr val="hlink"/>
                </a:solidFill>
                <a:latin typeface="Arial"/>
                <a:ea typeface="Arial"/>
                <a:cs typeface="Arial"/>
                <a:sym typeface="Arial"/>
                <a:hlinkClick r:id="rId3"/>
              </a:rPr>
              <a:t>(505) Pinterest</a:t>
            </a:r>
            <a:r>
              <a:rPr lang="en" sz="2000">
                <a:solidFill>
                  <a:srgbClr val="202124"/>
                </a:solidFill>
                <a:highlight>
                  <a:srgbClr val="FFFFFF"/>
                </a:highlight>
              </a:rPr>
              <a:t> Pintrest Clair McCoy</a:t>
            </a:r>
            <a:endParaRPr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Definition</a:t>
            </a:r>
            <a:r>
              <a:rPr b="1" lang="en" sz="2000">
                <a:solidFill>
                  <a:srgbClr val="202124"/>
                </a:solidFill>
                <a:highlight>
                  <a:srgbClr val="FFFFFF"/>
                </a:highlight>
              </a:rPr>
              <a:t> Source: </a:t>
            </a:r>
            <a:r>
              <a:rPr lang="en" sz="1100" u="sng">
                <a:solidFill>
                  <a:schemeClr val="hlink"/>
                </a:solidFill>
                <a:latin typeface="Arial"/>
                <a:ea typeface="Arial"/>
                <a:cs typeface="Arial"/>
                <a:sym typeface="Arial"/>
                <a:hlinkClick r:id="rId4"/>
              </a:rPr>
              <a:t>Ecosystem Definition &amp; Meaning - Merriam-Webster</a:t>
            </a:r>
            <a:r>
              <a:rPr lang="en" sz="2000">
                <a:solidFill>
                  <a:srgbClr val="202124"/>
                </a:solidFill>
                <a:highlight>
                  <a:srgbClr val="FFFFFF"/>
                </a:highlight>
              </a:rPr>
              <a:t> </a:t>
            </a:r>
            <a:endParaRPr sz="2000">
              <a:solidFill>
                <a:srgbClr val="202124"/>
              </a:solidFill>
              <a:highlight>
                <a:srgbClr val="FFFFFF"/>
              </a:highlight>
            </a:endParaRPr>
          </a:p>
        </p:txBody>
      </p:sp>
      <p:pic>
        <p:nvPicPr>
          <p:cNvPr id="414" name="Google Shape;414;p32"/>
          <p:cNvPicPr preferRelativeResize="0"/>
          <p:nvPr/>
        </p:nvPicPr>
        <p:blipFill>
          <a:blip r:embed="rId5">
            <a:alphaModFix/>
          </a:blip>
          <a:stretch>
            <a:fillRect/>
          </a:stretch>
        </p:blipFill>
        <p:spPr>
          <a:xfrm>
            <a:off x="5846950" y="1769201"/>
            <a:ext cx="3083423" cy="24966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3"/>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18. Bacterium</a:t>
            </a:r>
            <a:endParaRPr/>
          </a:p>
        </p:txBody>
      </p:sp>
      <p:sp>
        <p:nvSpPr>
          <p:cNvPr id="420" name="Google Shape;420;p33"/>
          <p:cNvSpPr txBox="1"/>
          <p:nvPr>
            <p:ph idx="1" type="body"/>
          </p:nvPr>
        </p:nvSpPr>
        <p:spPr>
          <a:xfrm>
            <a:off x="69275" y="1612750"/>
            <a:ext cx="8716800" cy="2809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sz="2000"/>
              <a:t>Page: 264</a:t>
            </a:r>
            <a:endParaRPr b="1" sz="2000"/>
          </a:p>
          <a:p>
            <a:pPr indent="0" lvl="0" marL="0" rtl="0" algn="l">
              <a:spcBef>
                <a:spcPts val="1200"/>
              </a:spcBef>
              <a:spcAft>
                <a:spcPts val="0"/>
              </a:spcAft>
              <a:buNone/>
            </a:pPr>
            <a:r>
              <a:rPr b="1" lang="en" sz="2000"/>
              <a:t>Meaning from Context: They see it as a virus killing the tendrils they planted</a:t>
            </a:r>
            <a:endParaRPr b="1" sz="2000"/>
          </a:p>
          <a:p>
            <a:pPr indent="0" lvl="0" marL="0" rtl="0" algn="l">
              <a:spcBef>
                <a:spcPts val="1200"/>
              </a:spcBef>
              <a:spcAft>
                <a:spcPts val="0"/>
              </a:spcAft>
              <a:buNone/>
            </a:pPr>
            <a:r>
              <a:rPr b="1" lang="en" sz="2000"/>
              <a:t>Reference Definition: </a:t>
            </a:r>
            <a:r>
              <a:rPr lang="en" sz="1050">
                <a:solidFill>
                  <a:srgbClr val="202124"/>
                </a:solidFill>
                <a:latin typeface="Arial"/>
                <a:ea typeface="Arial"/>
                <a:cs typeface="Arial"/>
                <a:sym typeface="Arial"/>
              </a:rPr>
              <a:t>a member of a large group of unicellular microorganisms which have cell walls but lack organelles and an organized nucleus, including some that can cause disease.</a:t>
            </a:r>
            <a:endParaRPr b="1" sz="2000"/>
          </a:p>
          <a:p>
            <a:pPr indent="0" lvl="0" marL="0" rtl="0" algn="l">
              <a:spcBef>
                <a:spcPts val="1200"/>
              </a:spcBef>
              <a:spcAft>
                <a:spcPts val="0"/>
              </a:spcAft>
              <a:buNone/>
            </a:pPr>
            <a:r>
              <a:rPr b="1" lang="en" sz="2000">
                <a:solidFill>
                  <a:srgbClr val="202124"/>
                </a:solidFill>
                <a:highlight>
                  <a:srgbClr val="FFFFFF"/>
                </a:highlight>
              </a:rPr>
              <a:t>Use in a Sentence: Our bodies are covered in bacterium.</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 </a:t>
            </a:r>
            <a:endParaRPr b="1" sz="2000">
              <a:solidFill>
                <a:srgbClr val="202124"/>
              </a:solidFill>
              <a:highlight>
                <a:srgbClr val="FFFFFF"/>
              </a:highlight>
            </a:endParaRPr>
          </a:p>
        </p:txBody>
      </p:sp>
      <p:pic>
        <p:nvPicPr>
          <p:cNvPr id="421" name="Google Shape;421;p33"/>
          <p:cNvPicPr preferRelativeResize="0"/>
          <p:nvPr/>
        </p:nvPicPr>
        <p:blipFill>
          <a:blip r:embed="rId3">
            <a:alphaModFix/>
          </a:blip>
          <a:stretch>
            <a:fillRect/>
          </a:stretch>
        </p:blipFill>
        <p:spPr>
          <a:xfrm>
            <a:off x="2651275" y="3730275"/>
            <a:ext cx="2704325" cy="14132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4"/>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19. Unruly</a:t>
            </a:r>
            <a:endParaRPr/>
          </a:p>
        </p:txBody>
      </p:sp>
      <p:sp>
        <p:nvSpPr>
          <p:cNvPr id="427" name="Google Shape;427;p34"/>
          <p:cNvSpPr txBox="1"/>
          <p:nvPr>
            <p:ph idx="1" type="body"/>
          </p:nvPr>
        </p:nvSpPr>
        <p:spPr>
          <a:xfrm>
            <a:off x="69275" y="1612750"/>
            <a:ext cx="8716800" cy="2809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2000"/>
              <a:t>Page: 10</a:t>
            </a:r>
            <a:endParaRPr b="1" sz="2000"/>
          </a:p>
          <a:p>
            <a:pPr indent="0" lvl="0" marL="0" rtl="0" algn="l">
              <a:spcBef>
                <a:spcPts val="1200"/>
              </a:spcBef>
              <a:spcAft>
                <a:spcPts val="0"/>
              </a:spcAft>
              <a:buNone/>
            </a:pPr>
            <a:r>
              <a:rPr b="1" lang="en" sz="2000"/>
              <a:t>Meaning from Context: crazy, wild or extraordinary</a:t>
            </a:r>
            <a:endParaRPr b="1" sz="2000"/>
          </a:p>
          <a:p>
            <a:pPr indent="0" lvl="0" marL="0" rtl="0" algn="l">
              <a:spcBef>
                <a:spcPts val="1200"/>
              </a:spcBef>
              <a:spcAft>
                <a:spcPts val="0"/>
              </a:spcAft>
              <a:buNone/>
            </a:pPr>
            <a:r>
              <a:rPr b="1" lang="en" sz="2000"/>
              <a:t>Reference Definition: </a:t>
            </a:r>
            <a:r>
              <a:rPr b="1" lang="en" sz="2000"/>
              <a:t>disorderly</a:t>
            </a:r>
            <a:r>
              <a:rPr b="1" lang="en" sz="2000"/>
              <a:t> and disruptive and not amenable to discipline or </a:t>
            </a:r>
            <a:r>
              <a:rPr b="1" lang="en" sz="2000"/>
              <a:t>control </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An unruly plant isn’t </a:t>
            </a:r>
            <a:r>
              <a:rPr b="1" lang="en" sz="2000">
                <a:solidFill>
                  <a:srgbClr val="202124"/>
                </a:solidFill>
                <a:highlight>
                  <a:srgbClr val="FFFFFF"/>
                </a:highlight>
              </a:rPr>
              <a:t>really</a:t>
            </a:r>
            <a:r>
              <a:rPr b="1" lang="en" sz="2000">
                <a:solidFill>
                  <a:srgbClr val="202124"/>
                </a:solidFill>
                <a:highlight>
                  <a:srgbClr val="FFFFFF"/>
                </a:highlight>
              </a:rPr>
              <a:t> seen as much in a city than a forest or the wilderness.</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a:t>
            </a:r>
            <a:endParaRPr b="1" sz="2000">
              <a:solidFill>
                <a:srgbClr val="202124"/>
              </a:solidFill>
              <a:highlight>
                <a:srgbClr val="FFFFFF"/>
              </a:highlight>
            </a:endParaRPr>
          </a:p>
        </p:txBody>
      </p:sp>
      <p:pic>
        <p:nvPicPr>
          <p:cNvPr id="428" name="Google Shape;428;p34"/>
          <p:cNvPicPr preferRelativeResize="0"/>
          <p:nvPr/>
        </p:nvPicPr>
        <p:blipFill>
          <a:blip r:embed="rId3">
            <a:alphaModFix/>
          </a:blip>
          <a:stretch>
            <a:fillRect/>
          </a:stretch>
        </p:blipFill>
        <p:spPr>
          <a:xfrm>
            <a:off x="3334544" y="3716549"/>
            <a:ext cx="2713831" cy="1426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5"/>
          <p:cNvSpPr txBox="1"/>
          <p:nvPr>
            <p:ph type="title"/>
          </p:nvPr>
        </p:nvSpPr>
        <p:spPr>
          <a:xfrm>
            <a:off x="1303800" y="598575"/>
            <a:ext cx="364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20. Invasive Species</a:t>
            </a:r>
            <a:endParaRPr/>
          </a:p>
        </p:txBody>
      </p:sp>
      <p:sp>
        <p:nvSpPr>
          <p:cNvPr id="434" name="Google Shape;434;p35"/>
          <p:cNvSpPr txBox="1"/>
          <p:nvPr>
            <p:ph idx="1" type="body"/>
          </p:nvPr>
        </p:nvSpPr>
        <p:spPr>
          <a:xfrm>
            <a:off x="69275" y="1612750"/>
            <a:ext cx="8875500" cy="33180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000"/>
              <a:t>Page: 45</a:t>
            </a:r>
            <a:endParaRPr b="1" sz="2000"/>
          </a:p>
          <a:p>
            <a:pPr indent="0" lvl="0" marL="0" rtl="0" algn="l">
              <a:spcBef>
                <a:spcPts val="1200"/>
              </a:spcBef>
              <a:spcAft>
                <a:spcPts val="0"/>
              </a:spcAft>
              <a:buNone/>
            </a:pPr>
            <a:r>
              <a:rPr b="1" lang="en" sz="2000"/>
              <a:t>Meaning from Context: A plant that is a scoundrel, maybe bad??</a:t>
            </a:r>
            <a:endParaRPr b="1" sz="2000"/>
          </a:p>
          <a:p>
            <a:pPr indent="0" lvl="0" marL="0" rtl="0" algn="l">
              <a:spcBef>
                <a:spcPts val="1200"/>
              </a:spcBef>
              <a:spcAft>
                <a:spcPts val="0"/>
              </a:spcAft>
              <a:buNone/>
            </a:pPr>
            <a:r>
              <a:rPr b="1" lang="en" sz="2000"/>
              <a:t>Reference Definition: </a:t>
            </a:r>
            <a:r>
              <a:rPr lang="en" sz="1792">
                <a:solidFill>
                  <a:srgbClr val="202122"/>
                </a:solidFill>
                <a:highlight>
                  <a:srgbClr val="FFFFFF"/>
                </a:highlight>
              </a:rPr>
              <a:t>An invasive species is an </a:t>
            </a:r>
            <a:r>
              <a:rPr lang="en" sz="1792">
                <a:solidFill>
                  <a:srgbClr val="0645AD"/>
                </a:solidFill>
                <a:highlight>
                  <a:srgbClr val="FFFFFF"/>
                </a:highlight>
                <a:uFill>
                  <a:noFill/>
                </a:uFill>
                <a:hlinkClick r:id="rId3">
                  <a:extLst>
                    <a:ext uri="{A12FA001-AC4F-418D-AE19-62706E023703}">
                      <ahyp:hlinkClr val="tx"/>
                    </a:ext>
                  </a:extLst>
                </a:hlinkClick>
              </a:rPr>
              <a:t>introduced organism</a:t>
            </a:r>
            <a:r>
              <a:rPr lang="en" sz="1792">
                <a:solidFill>
                  <a:srgbClr val="202122"/>
                </a:solidFill>
                <a:highlight>
                  <a:srgbClr val="FFFFFF"/>
                </a:highlight>
              </a:rPr>
              <a:t> that becomes </a:t>
            </a:r>
            <a:r>
              <a:rPr lang="en" sz="1792">
                <a:solidFill>
                  <a:srgbClr val="0645AD"/>
                </a:solidFill>
                <a:highlight>
                  <a:srgbClr val="FFFFFF"/>
                </a:highlight>
                <a:uFill>
                  <a:noFill/>
                </a:uFill>
                <a:hlinkClick r:id="rId4">
                  <a:extLst>
                    <a:ext uri="{A12FA001-AC4F-418D-AE19-62706E023703}">
                      <ahyp:hlinkClr val="tx"/>
                    </a:ext>
                  </a:extLst>
                </a:hlinkClick>
              </a:rPr>
              <a:t>overpopulated</a:t>
            </a:r>
            <a:r>
              <a:rPr lang="en" sz="1792">
                <a:solidFill>
                  <a:srgbClr val="202122"/>
                </a:solidFill>
                <a:highlight>
                  <a:srgbClr val="FFFFFF"/>
                </a:highlight>
              </a:rPr>
              <a:t> and harms its new environment.</a:t>
            </a:r>
            <a:r>
              <a:rPr baseline="30000" lang="en" sz="2142">
                <a:solidFill>
                  <a:srgbClr val="0645AD"/>
                </a:solidFill>
                <a:highlight>
                  <a:srgbClr val="FFFFFF"/>
                </a:highlight>
                <a:uFill>
                  <a:noFill/>
                </a:uFill>
                <a:hlinkClick r:id="rId5">
                  <a:extLst>
                    <a:ext uri="{A12FA001-AC4F-418D-AE19-62706E023703}">
                      <ahyp:hlinkClr val="tx"/>
                    </a:ext>
                  </a:extLst>
                </a:hlinkClick>
              </a:rPr>
              <a:t>[2]</a:t>
            </a:r>
            <a:r>
              <a:rPr lang="en" sz="1792">
                <a:solidFill>
                  <a:srgbClr val="202122"/>
                </a:solidFill>
                <a:highlight>
                  <a:srgbClr val="FFFFFF"/>
                </a:highlight>
              </a:rPr>
              <a:t> Although most introduced species are neutral or beneficial with respect to other species,</a:t>
            </a:r>
            <a:r>
              <a:rPr baseline="30000" lang="en" sz="2142">
                <a:solidFill>
                  <a:srgbClr val="0645AD"/>
                </a:solidFill>
                <a:highlight>
                  <a:srgbClr val="FFFFFF"/>
                </a:highlight>
                <a:uFill>
                  <a:noFill/>
                </a:uFill>
                <a:hlinkClick r:id="rId6">
                  <a:extLst>
                    <a:ext uri="{A12FA001-AC4F-418D-AE19-62706E023703}">
                      <ahyp:hlinkClr val="tx"/>
                    </a:ext>
                  </a:extLst>
                </a:hlinkClick>
              </a:rPr>
              <a:t>[3]</a:t>
            </a:r>
            <a:r>
              <a:rPr lang="en" sz="1792">
                <a:solidFill>
                  <a:srgbClr val="202122"/>
                </a:solidFill>
                <a:highlight>
                  <a:srgbClr val="FFFFFF"/>
                </a:highlight>
              </a:rPr>
              <a:t> invasive species adversely affect </a:t>
            </a:r>
            <a:r>
              <a:rPr lang="en" sz="1792">
                <a:solidFill>
                  <a:srgbClr val="0645AD"/>
                </a:solidFill>
                <a:highlight>
                  <a:srgbClr val="FFFFFF"/>
                </a:highlight>
                <a:uFill>
                  <a:noFill/>
                </a:uFill>
                <a:hlinkClick r:id="rId7">
                  <a:extLst>
                    <a:ext uri="{A12FA001-AC4F-418D-AE19-62706E023703}">
                      <ahyp:hlinkClr val="tx"/>
                    </a:ext>
                  </a:extLst>
                </a:hlinkClick>
              </a:rPr>
              <a:t>habitats</a:t>
            </a:r>
            <a:r>
              <a:rPr lang="en" sz="1792">
                <a:solidFill>
                  <a:srgbClr val="202122"/>
                </a:solidFill>
                <a:highlight>
                  <a:srgbClr val="FFFFFF"/>
                </a:highlight>
              </a:rPr>
              <a:t> and </a:t>
            </a:r>
            <a:r>
              <a:rPr lang="en" sz="1792">
                <a:solidFill>
                  <a:srgbClr val="0645AD"/>
                </a:solidFill>
                <a:highlight>
                  <a:srgbClr val="FFFFFF"/>
                </a:highlight>
                <a:uFill>
                  <a:noFill/>
                </a:uFill>
                <a:hlinkClick r:id="rId8">
                  <a:extLst>
                    <a:ext uri="{A12FA001-AC4F-418D-AE19-62706E023703}">
                      <ahyp:hlinkClr val="tx"/>
                    </a:ext>
                  </a:extLst>
                </a:hlinkClick>
              </a:rPr>
              <a:t>bioregions</a:t>
            </a:r>
            <a:r>
              <a:rPr lang="en" sz="1792">
                <a:solidFill>
                  <a:srgbClr val="202122"/>
                </a:solidFill>
                <a:highlight>
                  <a:srgbClr val="FFFFFF"/>
                </a:highlight>
              </a:rPr>
              <a:t>, causing ecological, environmental, and/or economic damage  (Wikipedia)</a:t>
            </a:r>
            <a:endParaRPr sz="2742">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As I walked around campus, I could see just how many of the </a:t>
            </a:r>
            <a:r>
              <a:rPr b="1" lang="en" sz="2000">
                <a:solidFill>
                  <a:srgbClr val="202124"/>
                </a:solidFill>
                <a:highlight>
                  <a:srgbClr val="FFFFFF"/>
                </a:highlight>
              </a:rPr>
              <a:t>plants used in the landscaping were invasive species. </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 SEE ABOVE RIGHT.</a:t>
            </a:r>
            <a:endParaRPr b="1" sz="2000">
              <a:solidFill>
                <a:srgbClr val="202124"/>
              </a:solidFill>
              <a:highlight>
                <a:srgbClr val="FFFFFF"/>
              </a:highlight>
            </a:endParaRPr>
          </a:p>
        </p:txBody>
      </p:sp>
      <p:pic>
        <p:nvPicPr>
          <p:cNvPr id="435" name="Google Shape;435;p35"/>
          <p:cNvPicPr preferRelativeResize="0"/>
          <p:nvPr/>
        </p:nvPicPr>
        <p:blipFill>
          <a:blip r:embed="rId9">
            <a:alphaModFix/>
          </a:blip>
          <a:stretch>
            <a:fillRect/>
          </a:stretch>
        </p:blipFill>
        <p:spPr>
          <a:xfrm>
            <a:off x="6293200" y="27725"/>
            <a:ext cx="2531876" cy="1832600"/>
          </a:xfrm>
          <a:prstGeom prst="rect">
            <a:avLst/>
          </a:prstGeom>
          <a:noFill/>
          <a:ln>
            <a:noFill/>
          </a:ln>
        </p:spPr>
      </p:pic>
      <p:sp>
        <p:nvSpPr>
          <p:cNvPr id="436" name="Google Shape;436;p35"/>
          <p:cNvSpPr txBox="1"/>
          <p:nvPr/>
        </p:nvSpPr>
        <p:spPr>
          <a:xfrm>
            <a:off x="4013800" y="27725"/>
            <a:ext cx="219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a:ea typeface="Nunito"/>
                <a:cs typeface="Nunito"/>
                <a:sym typeface="Nunito"/>
              </a:rPr>
              <a:t>I stole this image from Amazon</a:t>
            </a:r>
            <a:endParaRPr>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Instructions	</a:t>
            </a:r>
            <a:endParaRPr/>
          </a:p>
        </p:txBody>
      </p:sp>
      <p:sp>
        <p:nvSpPr>
          <p:cNvPr id="291" name="Google Shape;291;p15"/>
          <p:cNvSpPr txBox="1"/>
          <p:nvPr>
            <p:ph idx="1" type="body"/>
          </p:nvPr>
        </p:nvSpPr>
        <p:spPr>
          <a:xfrm>
            <a:off x="795775" y="1343875"/>
            <a:ext cx="7851900" cy="3585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sz="2000"/>
              <a:t>All students are assigned one word/slide where you must try to guess the meaning of the </a:t>
            </a:r>
            <a:r>
              <a:rPr lang="en" sz="2000"/>
              <a:t>vocabulary</a:t>
            </a:r>
            <a:r>
              <a:rPr lang="en" sz="2000"/>
              <a:t> word through context found on the page indicated.  Then, once you think you know the meaning, look up the definition on line using a reputable reference source (Apple’s dictionary app, Merriam Webster, Wikipedia, etc.). Each slide should include:</a:t>
            </a:r>
            <a:endParaRPr b="1" sz="2000"/>
          </a:p>
          <a:p>
            <a:pPr indent="0" lvl="0" marL="0" rtl="0" algn="l">
              <a:spcBef>
                <a:spcPts val="1200"/>
              </a:spcBef>
              <a:spcAft>
                <a:spcPts val="0"/>
              </a:spcAft>
              <a:buNone/>
            </a:pPr>
            <a:r>
              <a:rPr b="1" lang="en" sz="2000"/>
              <a:t>Word &amp; Page number</a:t>
            </a:r>
            <a:endParaRPr b="1" sz="2000"/>
          </a:p>
          <a:p>
            <a:pPr indent="0" lvl="0" marL="0" rtl="0" algn="l">
              <a:spcBef>
                <a:spcPts val="1200"/>
              </a:spcBef>
              <a:spcAft>
                <a:spcPts val="0"/>
              </a:spcAft>
              <a:buNone/>
            </a:pPr>
            <a:r>
              <a:rPr b="1" lang="en" sz="2000"/>
              <a:t>Definition from Context</a:t>
            </a:r>
            <a:endParaRPr b="1" sz="2000"/>
          </a:p>
          <a:p>
            <a:pPr indent="0" lvl="0" marL="0" rtl="0" algn="l">
              <a:spcBef>
                <a:spcPts val="1200"/>
              </a:spcBef>
              <a:spcAft>
                <a:spcPts val="0"/>
              </a:spcAft>
              <a:buNone/>
            </a:pPr>
            <a:r>
              <a:rPr b="1" lang="en" sz="2000"/>
              <a:t>Reference Definition</a:t>
            </a:r>
            <a:endParaRPr b="1" sz="2000"/>
          </a:p>
          <a:p>
            <a:pPr indent="0" lvl="0" marL="0" rtl="0" algn="l">
              <a:spcBef>
                <a:spcPts val="1200"/>
              </a:spcBef>
              <a:spcAft>
                <a:spcPts val="0"/>
              </a:spcAft>
              <a:buNone/>
            </a:pPr>
            <a:r>
              <a:rPr b="1" lang="en" sz="2000"/>
              <a:t>Use in a </a:t>
            </a:r>
            <a:r>
              <a:rPr b="1" lang="en" sz="2000"/>
              <a:t>Sentence</a:t>
            </a:r>
            <a:endParaRPr b="1" sz="2000"/>
          </a:p>
          <a:p>
            <a:pPr indent="0" lvl="0" marL="0" rtl="0" algn="l">
              <a:spcBef>
                <a:spcPts val="1200"/>
              </a:spcBef>
              <a:spcAft>
                <a:spcPts val="1200"/>
              </a:spcAft>
              <a:buNone/>
            </a:pPr>
            <a:r>
              <a:rPr b="1" lang="en" sz="2000"/>
              <a:t>Illustration</a:t>
            </a:r>
            <a:endParaRPr b="1"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SzPts val="2800"/>
              <a:buAutoNum type="arabicPeriod"/>
            </a:pPr>
            <a:r>
              <a:rPr lang="en"/>
              <a:t>Rhizomes</a:t>
            </a:r>
            <a:endParaRPr/>
          </a:p>
        </p:txBody>
      </p:sp>
      <p:sp>
        <p:nvSpPr>
          <p:cNvPr id="297" name="Google Shape;297;p16"/>
          <p:cNvSpPr txBox="1"/>
          <p:nvPr>
            <p:ph idx="1" type="body"/>
          </p:nvPr>
        </p:nvSpPr>
        <p:spPr>
          <a:xfrm>
            <a:off x="69275" y="1289475"/>
            <a:ext cx="4625700" cy="36300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sz="2000"/>
              <a:t>Page: 44</a:t>
            </a:r>
            <a:endParaRPr b="1" sz="2000"/>
          </a:p>
          <a:p>
            <a:pPr indent="0" lvl="0" marL="0" rtl="0" algn="l">
              <a:spcBef>
                <a:spcPts val="1200"/>
              </a:spcBef>
              <a:spcAft>
                <a:spcPts val="0"/>
              </a:spcAft>
              <a:buNone/>
            </a:pPr>
            <a:r>
              <a:rPr b="1" lang="en" sz="2000"/>
              <a:t>Meaning from Context: </a:t>
            </a:r>
            <a:r>
              <a:rPr lang="en" sz="1800"/>
              <a:t>Seeds that a plant sends out underground to grow new plants</a:t>
            </a:r>
            <a:endParaRPr sz="1800"/>
          </a:p>
          <a:p>
            <a:pPr indent="0" lvl="0" marL="0" rtl="0" algn="l">
              <a:spcBef>
                <a:spcPts val="1200"/>
              </a:spcBef>
              <a:spcAft>
                <a:spcPts val="0"/>
              </a:spcAft>
              <a:buNone/>
            </a:pPr>
            <a:r>
              <a:rPr b="1" lang="en" sz="2000"/>
              <a:t>Reference Definition: “</a:t>
            </a:r>
            <a:r>
              <a:rPr lang="en" sz="1900">
                <a:solidFill>
                  <a:srgbClr val="202124"/>
                </a:solidFill>
              </a:rPr>
              <a:t>the thick </a:t>
            </a:r>
            <a:r>
              <a:rPr lang="en" sz="1900">
                <a:solidFill>
                  <a:srgbClr val="202124"/>
                </a:solidFill>
                <a:uFill>
                  <a:noFill/>
                </a:uFill>
                <a:hlinkClick r:id="rId3">
                  <a:extLst>
                    <a:ext uri="{A12FA001-AC4F-418D-AE19-62706E023703}">
                      <ahyp:hlinkClr val="tx"/>
                    </a:ext>
                  </a:extLst>
                </a:hlinkClick>
              </a:rPr>
              <a:t>stem</a:t>
            </a:r>
            <a:r>
              <a:rPr lang="en" sz="1900">
                <a:solidFill>
                  <a:srgbClr val="202124"/>
                </a:solidFill>
              </a:rPr>
              <a:t> of some plants, such as </a:t>
            </a:r>
            <a:r>
              <a:rPr lang="en" sz="1900">
                <a:solidFill>
                  <a:srgbClr val="202124"/>
                </a:solidFill>
                <a:uFill>
                  <a:noFill/>
                </a:uFill>
                <a:hlinkClick r:id="rId4">
                  <a:extLst>
                    <a:ext uri="{A12FA001-AC4F-418D-AE19-62706E023703}">
                      <ahyp:hlinkClr val="tx"/>
                    </a:ext>
                  </a:extLst>
                </a:hlinkClick>
              </a:rPr>
              <a:t>iris</a:t>
            </a:r>
            <a:r>
              <a:rPr lang="en" sz="1900">
                <a:solidFill>
                  <a:srgbClr val="202124"/>
                </a:solidFill>
              </a:rPr>
              <a:t> and </a:t>
            </a:r>
            <a:r>
              <a:rPr lang="en" sz="1900">
                <a:solidFill>
                  <a:srgbClr val="202124"/>
                </a:solidFill>
                <a:uFill>
                  <a:noFill/>
                </a:uFill>
                <a:hlinkClick r:id="rId5">
                  <a:extLst>
                    <a:ext uri="{A12FA001-AC4F-418D-AE19-62706E023703}">
                      <ahyp:hlinkClr val="tx"/>
                    </a:ext>
                  </a:extLst>
                </a:hlinkClick>
              </a:rPr>
              <a:t>mint</a:t>
            </a:r>
            <a:r>
              <a:rPr lang="en" sz="1900">
                <a:solidFill>
                  <a:srgbClr val="202124"/>
                </a:solidFill>
              </a:rPr>
              <a:t>, that grows along or under the ground and has roots and stems growing from it”</a:t>
            </a:r>
            <a:endParaRPr sz="1900">
              <a:solidFill>
                <a:srgbClr val="202124"/>
              </a:solidFill>
            </a:endParaRPr>
          </a:p>
          <a:p>
            <a:pPr indent="0" lvl="0" marL="0" rtl="0" algn="l">
              <a:spcBef>
                <a:spcPts val="1200"/>
              </a:spcBef>
              <a:spcAft>
                <a:spcPts val="0"/>
              </a:spcAft>
              <a:buNone/>
            </a:pPr>
            <a:r>
              <a:rPr lang="en" sz="800" u="sng">
                <a:solidFill>
                  <a:schemeClr val="hlink"/>
                </a:solidFill>
                <a:hlinkClick r:id="rId6"/>
              </a:rPr>
              <a:t>https://www.oxfordlearnersdictionaries.com/us/definition/english/rhizome</a:t>
            </a:r>
            <a:r>
              <a:rPr lang="en" sz="800">
                <a:solidFill>
                  <a:srgbClr val="202124"/>
                </a:solidFill>
              </a:rPr>
              <a:t> </a:t>
            </a:r>
            <a:endParaRPr sz="800">
              <a:solidFill>
                <a:srgbClr val="202124"/>
              </a:solidFill>
            </a:endParaRPr>
          </a:p>
          <a:p>
            <a:pPr indent="0" lvl="0" marL="0" rtl="0" algn="l">
              <a:spcBef>
                <a:spcPts val="1200"/>
              </a:spcBef>
              <a:spcAft>
                <a:spcPts val="1200"/>
              </a:spcAft>
              <a:buNone/>
            </a:pPr>
            <a:r>
              <a:rPr b="1" lang="en" sz="2000">
                <a:solidFill>
                  <a:srgbClr val="202124"/>
                </a:solidFill>
                <a:highlight>
                  <a:srgbClr val="FFFFFF"/>
                </a:highlight>
              </a:rPr>
              <a:t>Use in a Sentence: </a:t>
            </a:r>
            <a:r>
              <a:rPr lang="en" sz="1900">
                <a:solidFill>
                  <a:srgbClr val="202124"/>
                </a:solidFill>
                <a:highlight>
                  <a:srgbClr val="FFFFFF"/>
                </a:highlight>
              </a:rPr>
              <a:t>The plant was already growing rhizomes after only a few hours.</a:t>
            </a:r>
            <a:endParaRPr b="1" sz="2000">
              <a:solidFill>
                <a:srgbClr val="202124"/>
              </a:solidFill>
              <a:highlight>
                <a:srgbClr val="FFFFFF"/>
              </a:highlight>
            </a:endParaRPr>
          </a:p>
        </p:txBody>
      </p:sp>
      <p:pic>
        <p:nvPicPr>
          <p:cNvPr id="298" name="Google Shape;298;p16"/>
          <p:cNvPicPr preferRelativeResize="0"/>
          <p:nvPr/>
        </p:nvPicPr>
        <p:blipFill>
          <a:blip r:embed="rId7">
            <a:alphaModFix/>
          </a:blip>
          <a:stretch>
            <a:fillRect/>
          </a:stretch>
        </p:blipFill>
        <p:spPr>
          <a:xfrm>
            <a:off x="4641500" y="855600"/>
            <a:ext cx="4449000" cy="3892875"/>
          </a:xfrm>
          <a:prstGeom prst="rect">
            <a:avLst/>
          </a:prstGeom>
          <a:noFill/>
          <a:ln>
            <a:noFill/>
          </a:ln>
        </p:spPr>
      </p:pic>
      <p:sp>
        <p:nvSpPr>
          <p:cNvPr id="299" name="Google Shape;299;p16"/>
          <p:cNvSpPr txBox="1"/>
          <p:nvPr/>
        </p:nvSpPr>
        <p:spPr>
          <a:xfrm>
            <a:off x="5219025" y="4748475"/>
            <a:ext cx="4449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u="sng">
                <a:solidFill>
                  <a:schemeClr val="hlink"/>
                </a:solidFill>
                <a:latin typeface="Nunito"/>
                <a:ea typeface="Nunito"/>
                <a:cs typeface="Nunito"/>
                <a:sym typeface="Nunito"/>
                <a:hlinkClick r:id="rId8"/>
              </a:rPr>
              <a:t>https://en.wikipedia.org/wiki/Rhizome</a:t>
            </a:r>
            <a:r>
              <a:rPr lang="en" sz="900">
                <a:latin typeface="Nunito"/>
                <a:ea typeface="Nunito"/>
                <a:cs typeface="Nunito"/>
                <a:sym typeface="Nunito"/>
              </a:rPr>
              <a:t> </a:t>
            </a:r>
            <a:endParaRPr sz="90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7"/>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 Allomones</a:t>
            </a:r>
            <a:endParaRPr/>
          </a:p>
        </p:txBody>
      </p:sp>
      <p:sp>
        <p:nvSpPr>
          <p:cNvPr id="305" name="Google Shape;305;p17"/>
          <p:cNvSpPr txBox="1"/>
          <p:nvPr>
            <p:ph idx="1" type="body"/>
          </p:nvPr>
        </p:nvSpPr>
        <p:spPr>
          <a:xfrm>
            <a:off x="69275" y="1612750"/>
            <a:ext cx="8716800" cy="28092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2000"/>
              <a:t>Page: 46</a:t>
            </a:r>
            <a:endParaRPr b="1" sz="2000"/>
          </a:p>
          <a:p>
            <a:pPr indent="0" lvl="0" marL="0" rtl="0" algn="l">
              <a:spcBef>
                <a:spcPts val="1200"/>
              </a:spcBef>
              <a:spcAft>
                <a:spcPts val="0"/>
              </a:spcAft>
              <a:buNone/>
            </a:pPr>
            <a:r>
              <a:rPr b="1" lang="en" sz="2000"/>
              <a:t>Meaning from Context: It’s a “chemicals weapons”. It releases chemicals from its roots to keep anything else from growing in the soil. </a:t>
            </a:r>
            <a:endParaRPr b="1" sz="2000"/>
          </a:p>
          <a:p>
            <a:pPr indent="0" lvl="0" marL="0" rtl="0" algn="l">
              <a:spcBef>
                <a:spcPts val="1200"/>
              </a:spcBef>
              <a:spcAft>
                <a:spcPts val="0"/>
              </a:spcAft>
              <a:buNone/>
            </a:pPr>
            <a:r>
              <a:rPr b="1" lang="en" sz="2000"/>
              <a:t>Reference Definition:</a:t>
            </a:r>
            <a:r>
              <a:rPr b="1" lang="en" sz="2000">
                <a:solidFill>
                  <a:srgbClr val="202124"/>
                </a:solidFill>
              </a:rPr>
              <a:t> </a:t>
            </a:r>
            <a:r>
              <a:rPr b="1" lang="en" sz="2000" u="sng">
                <a:solidFill>
                  <a:schemeClr val="hlink"/>
                </a:solidFill>
                <a:hlinkClick r:id="rId3"/>
              </a:rPr>
              <a:t>a chemical substance secreted externally by certain animals, such as insects, affecting the behaviour of another species.</a:t>
            </a:r>
            <a:endParaRPr b="1" sz="2000">
              <a:solidFill>
                <a:srgbClr val="202124"/>
              </a:solidFill>
            </a:endParaRPr>
          </a:p>
          <a:p>
            <a:pPr indent="0" lvl="0" marL="0" rtl="0" algn="l">
              <a:spcBef>
                <a:spcPts val="1200"/>
              </a:spcBef>
              <a:spcAft>
                <a:spcPts val="0"/>
              </a:spcAft>
              <a:buNone/>
            </a:pPr>
            <a:r>
              <a:rPr b="1" lang="en" sz="2000">
                <a:solidFill>
                  <a:srgbClr val="202124"/>
                </a:solidFill>
                <a:highlight>
                  <a:srgbClr val="FFFFFF"/>
                </a:highlight>
              </a:rPr>
              <a:t>Use in a Sentence: </a:t>
            </a:r>
            <a:r>
              <a:rPr b="1" lang="en" sz="2000" u="sng">
                <a:solidFill>
                  <a:schemeClr val="hlink"/>
                </a:solidFill>
                <a:hlinkClick r:id="rId4"/>
              </a:rPr>
              <a:t>The larvae feed on termites which they subdue with an aggressive allomone</a:t>
            </a:r>
            <a:r>
              <a:rPr b="1" lang="en" sz="2000">
                <a:solidFill>
                  <a:srgbClr val="202124"/>
                </a:solidFill>
              </a:rPr>
              <a:t>.</a:t>
            </a:r>
            <a:endParaRPr b="1" sz="2000">
              <a:solidFill>
                <a:srgbClr val="202124"/>
              </a:solidFill>
            </a:endParaRPr>
          </a:p>
          <a:p>
            <a:pPr indent="0" lvl="0" marL="0" rtl="0" algn="l">
              <a:spcBef>
                <a:spcPts val="1200"/>
              </a:spcBef>
              <a:spcAft>
                <a:spcPts val="0"/>
              </a:spcAft>
              <a:buNone/>
            </a:pPr>
            <a:r>
              <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a:t>
            </a:r>
            <a:endParaRPr b="1" sz="2000">
              <a:solidFill>
                <a:srgbClr val="202124"/>
              </a:solidFill>
              <a:highlight>
                <a:srgbClr val="FFFFFF"/>
              </a:highlight>
            </a:endParaRPr>
          </a:p>
        </p:txBody>
      </p:sp>
      <p:pic>
        <p:nvPicPr>
          <p:cNvPr descr="Allomone - Wikipedia" id="306" name="Google Shape;306;p17">
            <a:hlinkClick r:id="rId5"/>
          </p:cNvPr>
          <p:cNvPicPr preferRelativeResize="0"/>
          <p:nvPr/>
        </p:nvPicPr>
        <p:blipFill>
          <a:blip r:embed="rId6">
            <a:alphaModFix/>
          </a:blip>
          <a:stretch>
            <a:fillRect/>
          </a:stretch>
        </p:blipFill>
        <p:spPr>
          <a:xfrm>
            <a:off x="2124650" y="3588000"/>
            <a:ext cx="1767951" cy="140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3. Photosynthesis</a:t>
            </a:r>
            <a:endParaRPr/>
          </a:p>
        </p:txBody>
      </p:sp>
      <p:sp>
        <p:nvSpPr>
          <p:cNvPr id="312" name="Google Shape;312;p18"/>
          <p:cNvSpPr txBox="1"/>
          <p:nvPr>
            <p:ph idx="1" type="body"/>
          </p:nvPr>
        </p:nvSpPr>
        <p:spPr>
          <a:xfrm>
            <a:off x="69275" y="1612750"/>
            <a:ext cx="8716800" cy="2809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 sz="2000"/>
              <a:t>Page: 48</a:t>
            </a:r>
            <a:endParaRPr b="1" sz="2000"/>
          </a:p>
          <a:p>
            <a:pPr indent="0" lvl="0" marL="0" rtl="0" algn="l">
              <a:spcBef>
                <a:spcPts val="1200"/>
              </a:spcBef>
              <a:spcAft>
                <a:spcPts val="0"/>
              </a:spcAft>
              <a:buNone/>
            </a:pPr>
            <a:r>
              <a:rPr b="1" lang="en" sz="2000"/>
              <a:t>Meaning from Context: the </a:t>
            </a:r>
            <a:r>
              <a:rPr b="1" lang="en" sz="2000"/>
              <a:t>process</a:t>
            </a:r>
            <a:r>
              <a:rPr b="1" lang="en" sz="2000"/>
              <a:t> where plants get </a:t>
            </a:r>
            <a:r>
              <a:rPr b="1" lang="en" sz="2000"/>
              <a:t>their</a:t>
            </a:r>
            <a:r>
              <a:rPr b="1" lang="en" sz="2000"/>
              <a:t> color from </a:t>
            </a:r>
            <a:endParaRPr b="1" sz="2000"/>
          </a:p>
          <a:p>
            <a:pPr indent="0" lvl="0" marL="0" rtl="0" algn="l">
              <a:spcBef>
                <a:spcPts val="1200"/>
              </a:spcBef>
              <a:spcAft>
                <a:spcPts val="0"/>
              </a:spcAft>
              <a:buNone/>
            </a:pPr>
            <a:r>
              <a:rPr b="1" lang="en" sz="2000"/>
              <a:t>Reference Definition: “</a:t>
            </a:r>
            <a:r>
              <a:rPr b="1" lang="en" sz="2043">
                <a:solidFill>
                  <a:srgbClr val="202124"/>
                </a:solidFill>
              </a:rPr>
              <a:t>the process by which green plants and some other organisms use sunlight to synthesize foods from carbon dioxide and water. Photosynthesis in plants generally involves the green pigment chlorophyll and generates oxygen as a byproduct.” - </a:t>
            </a:r>
            <a:r>
              <a:rPr b="1" i="1" lang="en" sz="2043">
                <a:solidFill>
                  <a:srgbClr val="202124"/>
                </a:solidFill>
              </a:rPr>
              <a:t>oxford languages </a:t>
            </a:r>
            <a:endParaRPr b="1" sz="2993"/>
          </a:p>
          <a:p>
            <a:pPr indent="0" lvl="0" marL="0" rtl="0" algn="l">
              <a:spcBef>
                <a:spcPts val="1200"/>
              </a:spcBef>
              <a:spcAft>
                <a:spcPts val="0"/>
              </a:spcAft>
              <a:buNone/>
            </a:pPr>
            <a:r>
              <a:rPr b="1" lang="en" sz="2000">
                <a:solidFill>
                  <a:srgbClr val="202124"/>
                </a:solidFill>
                <a:highlight>
                  <a:srgbClr val="FFFFFF"/>
                </a:highlight>
              </a:rPr>
              <a:t>Use in a Sentence: The </a:t>
            </a:r>
            <a:r>
              <a:rPr b="1" lang="en" sz="2000">
                <a:solidFill>
                  <a:srgbClr val="9900FF"/>
                </a:solidFill>
                <a:highlight>
                  <a:srgbClr val="FFFFFF"/>
                </a:highlight>
              </a:rPr>
              <a:t>photosynthesis</a:t>
            </a:r>
            <a:r>
              <a:rPr b="1" lang="en" sz="2000">
                <a:solidFill>
                  <a:srgbClr val="202124"/>
                </a:solidFill>
                <a:highlight>
                  <a:srgbClr val="FFFFFF"/>
                </a:highlight>
              </a:rPr>
              <a:t> helps plants to grow </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a:t>
            </a:r>
            <a:endParaRPr b="1" sz="2000">
              <a:solidFill>
                <a:srgbClr val="202124"/>
              </a:solidFill>
              <a:highlight>
                <a:srgbClr val="FFFFFF"/>
              </a:highlight>
            </a:endParaRPr>
          </a:p>
        </p:txBody>
      </p:sp>
      <p:pic>
        <p:nvPicPr>
          <p:cNvPr id="313" name="Google Shape;313;p18"/>
          <p:cNvPicPr preferRelativeResize="0"/>
          <p:nvPr/>
        </p:nvPicPr>
        <p:blipFill>
          <a:blip r:embed="rId3">
            <a:alphaModFix/>
          </a:blip>
          <a:stretch>
            <a:fillRect/>
          </a:stretch>
        </p:blipFill>
        <p:spPr>
          <a:xfrm>
            <a:off x="6725550" y="80100"/>
            <a:ext cx="2242474" cy="2242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9"/>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 Wavelength</a:t>
            </a:r>
            <a:endParaRPr/>
          </a:p>
        </p:txBody>
      </p:sp>
      <p:sp>
        <p:nvSpPr>
          <p:cNvPr id="319" name="Google Shape;319;p19"/>
          <p:cNvSpPr txBox="1"/>
          <p:nvPr>
            <p:ph idx="1" type="body"/>
          </p:nvPr>
        </p:nvSpPr>
        <p:spPr>
          <a:xfrm>
            <a:off x="69275" y="1612750"/>
            <a:ext cx="8716800" cy="28092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b="1" lang="en" sz="2000"/>
              <a:t>Page: 48</a:t>
            </a:r>
            <a:endParaRPr b="1" sz="2000"/>
          </a:p>
          <a:p>
            <a:pPr indent="0" lvl="0" marL="0" rtl="0" algn="l">
              <a:spcBef>
                <a:spcPts val="1200"/>
              </a:spcBef>
              <a:spcAft>
                <a:spcPts val="0"/>
              </a:spcAft>
              <a:buNone/>
            </a:pPr>
            <a:r>
              <a:rPr b="1" lang="en" sz="2000"/>
              <a:t>Meaning from Context: Plants that  can </a:t>
            </a:r>
            <a:r>
              <a:rPr b="1" lang="en" sz="2000"/>
              <a:t>absorb</a:t>
            </a:r>
            <a:r>
              <a:rPr b="1" lang="en" sz="2000"/>
              <a:t> any type of light </a:t>
            </a:r>
            <a:endParaRPr b="1" sz="2000"/>
          </a:p>
          <a:p>
            <a:pPr indent="0" lvl="0" marL="0" rtl="0" algn="l">
              <a:spcBef>
                <a:spcPts val="1200"/>
              </a:spcBef>
              <a:spcAft>
                <a:spcPts val="0"/>
              </a:spcAft>
              <a:buNone/>
            </a:pPr>
            <a:r>
              <a:rPr b="1" lang="en" sz="2000"/>
              <a:t>Reference Definition: “The distance in the line of advance of a wave from any one point to the next point of </a:t>
            </a:r>
            <a:r>
              <a:rPr b="1" lang="en" sz="2000"/>
              <a:t>corresponding</a:t>
            </a:r>
            <a:r>
              <a:rPr b="1" lang="en" sz="2000"/>
              <a:t> phase”</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The </a:t>
            </a:r>
            <a:r>
              <a:rPr b="1" lang="en" sz="2000">
                <a:solidFill>
                  <a:srgbClr val="202124"/>
                </a:solidFill>
                <a:highlight>
                  <a:srgbClr val="FFFFFF"/>
                </a:highlight>
              </a:rPr>
              <a:t>wavelength of the sun made my skin burn over time </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a:t>
            </a:r>
            <a:endParaRPr b="1" sz="2000">
              <a:solidFill>
                <a:srgbClr val="202124"/>
              </a:solidFill>
              <a:highlight>
                <a:srgbClr val="FFFFFF"/>
              </a:highlight>
            </a:endParaRPr>
          </a:p>
        </p:txBody>
      </p:sp>
      <p:pic>
        <p:nvPicPr>
          <p:cNvPr id="320" name="Google Shape;320;p19"/>
          <p:cNvPicPr preferRelativeResize="0"/>
          <p:nvPr/>
        </p:nvPicPr>
        <p:blipFill>
          <a:blip r:embed="rId3">
            <a:alphaModFix/>
          </a:blip>
          <a:stretch>
            <a:fillRect/>
          </a:stretch>
        </p:blipFill>
        <p:spPr>
          <a:xfrm>
            <a:off x="5333997" y="0"/>
            <a:ext cx="3810002" cy="2171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0"/>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5. Germinate</a:t>
            </a:r>
            <a:endParaRPr/>
          </a:p>
        </p:txBody>
      </p:sp>
      <p:sp>
        <p:nvSpPr>
          <p:cNvPr id="326" name="Google Shape;326;p20"/>
          <p:cNvSpPr txBox="1"/>
          <p:nvPr>
            <p:ph idx="1" type="body"/>
          </p:nvPr>
        </p:nvSpPr>
        <p:spPr>
          <a:xfrm>
            <a:off x="69275" y="1612750"/>
            <a:ext cx="8716800" cy="2809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2000"/>
              <a:t>Page: 52</a:t>
            </a:r>
            <a:endParaRPr b="1" sz="2000"/>
          </a:p>
          <a:p>
            <a:pPr indent="0" lvl="0" marL="0" rtl="0" algn="l">
              <a:spcBef>
                <a:spcPts val="1200"/>
              </a:spcBef>
              <a:spcAft>
                <a:spcPts val="0"/>
              </a:spcAft>
              <a:buNone/>
            </a:pPr>
            <a:r>
              <a:rPr b="1" lang="en" sz="2000"/>
              <a:t>Meaning from Context: cultivates/grows from its nutrients</a:t>
            </a:r>
            <a:endParaRPr b="1" sz="2000"/>
          </a:p>
          <a:p>
            <a:pPr indent="0" lvl="0" marL="0" rtl="0" algn="l">
              <a:spcBef>
                <a:spcPts val="1200"/>
              </a:spcBef>
              <a:spcAft>
                <a:spcPts val="0"/>
              </a:spcAft>
              <a:buNone/>
            </a:pPr>
            <a:r>
              <a:rPr b="1" lang="en" sz="2000"/>
              <a:t>Reference Definition: To begin to grow and develop (dictionary.com)</a:t>
            </a:r>
            <a:endParaRPr sz="1350">
              <a:solidFill>
                <a:srgbClr val="1A1A1A"/>
              </a:solidFill>
              <a:highlight>
                <a:srgbClr val="FFFFFF"/>
              </a:highlight>
              <a:latin typeface="Arial"/>
              <a:ea typeface="Arial"/>
              <a:cs typeface="Arial"/>
              <a:sym typeface="Arial"/>
            </a:endParaRPr>
          </a:p>
          <a:p>
            <a:pPr indent="0" lvl="0" marL="0" rtl="0" algn="l">
              <a:spcBef>
                <a:spcPts val="1200"/>
              </a:spcBef>
              <a:spcAft>
                <a:spcPts val="0"/>
              </a:spcAft>
              <a:buNone/>
            </a:pPr>
            <a:r>
              <a:rPr b="1" lang="en" sz="2000">
                <a:solidFill>
                  <a:srgbClr val="202124"/>
                </a:solidFill>
                <a:highlight>
                  <a:srgbClr val="FFFFFF"/>
                </a:highlight>
              </a:rPr>
              <a:t>Use in a Sentence: As I planted the seeds for my pumpkin, in a few months I got to see it </a:t>
            </a:r>
            <a:r>
              <a:rPr b="1" lang="en" sz="2000">
                <a:solidFill>
                  <a:srgbClr val="202124"/>
                </a:solidFill>
                <a:highlight>
                  <a:schemeClr val="lt2"/>
                </a:highlight>
              </a:rPr>
              <a:t>germinate</a:t>
            </a:r>
            <a:r>
              <a:rPr b="1" lang="en" sz="2000">
                <a:solidFill>
                  <a:srgbClr val="202124"/>
                </a:solidFill>
                <a:highlight>
                  <a:srgbClr val="FFFFFF"/>
                </a:highlight>
              </a:rPr>
              <a:t> over time.</a:t>
            </a:r>
            <a:endParaRPr b="1" sz="2000">
              <a:solidFill>
                <a:srgbClr val="202124"/>
              </a:solidFill>
              <a:highlight>
                <a:srgbClr val="FFFFFF"/>
              </a:highlight>
            </a:endParaRPr>
          </a:p>
          <a:p>
            <a:pPr indent="0" lvl="0" marL="0" rtl="0" algn="l">
              <a:spcBef>
                <a:spcPts val="1200"/>
              </a:spcBef>
              <a:spcAft>
                <a:spcPts val="1200"/>
              </a:spcAft>
              <a:buNone/>
            </a:pPr>
            <a:r>
              <a:rPr b="1" lang="en" sz="2000">
                <a:solidFill>
                  <a:srgbClr val="202124"/>
                </a:solidFill>
                <a:highlight>
                  <a:srgbClr val="FFFFFF"/>
                </a:highlight>
              </a:rPr>
              <a:t>Image or Illustration: top right</a:t>
            </a:r>
            <a:endParaRPr b="1" sz="2000">
              <a:solidFill>
                <a:srgbClr val="202124"/>
              </a:solidFill>
              <a:highlight>
                <a:srgbClr val="FFFFFF"/>
              </a:highlight>
            </a:endParaRPr>
          </a:p>
        </p:txBody>
      </p:sp>
      <p:pic>
        <p:nvPicPr>
          <p:cNvPr id="327" name="Google Shape;327;p20"/>
          <p:cNvPicPr preferRelativeResize="0"/>
          <p:nvPr/>
        </p:nvPicPr>
        <p:blipFill>
          <a:blip r:embed="rId3">
            <a:alphaModFix/>
          </a:blip>
          <a:stretch>
            <a:fillRect/>
          </a:stretch>
        </p:blipFill>
        <p:spPr>
          <a:xfrm>
            <a:off x="5387050" y="62200"/>
            <a:ext cx="2758325" cy="1838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1"/>
          <p:cNvSpPr txBox="1"/>
          <p:nvPr>
            <p:ph type="title"/>
          </p:nvPr>
        </p:nvSpPr>
        <p:spPr>
          <a:xfrm>
            <a:off x="1303800" y="598575"/>
            <a:ext cx="7030500" cy="6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6. </a:t>
            </a:r>
            <a:r>
              <a:rPr lang="en"/>
              <a:t>Herbicide (Nilayza De La Rosa)</a:t>
            </a:r>
            <a:endParaRPr/>
          </a:p>
        </p:txBody>
      </p:sp>
      <p:sp>
        <p:nvSpPr>
          <p:cNvPr id="333" name="Google Shape;333;p21"/>
          <p:cNvSpPr txBox="1"/>
          <p:nvPr>
            <p:ph idx="1" type="body"/>
          </p:nvPr>
        </p:nvSpPr>
        <p:spPr>
          <a:xfrm>
            <a:off x="69275" y="1612750"/>
            <a:ext cx="8716800" cy="2809200"/>
          </a:xfrm>
          <a:prstGeom prst="rect">
            <a:avLst/>
          </a:prstGeom>
        </p:spPr>
        <p:txBody>
          <a:bodyPr anchorCtr="0" anchor="t" bIns="91425" lIns="91425" spcFirstLastPara="1" rIns="91425" wrap="square" tIns="91425">
            <a:normAutofit fontScale="55000"/>
          </a:bodyPr>
          <a:lstStyle/>
          <a:p>
            <a:pPr indent="0" lvl="0" marL="0" rtl="0" algn="l">
              <a:spcBef>
                <a:spcPts val="0"/>
              </a:spcBef>
              <a:spcAft>
                <a:spcPts val="0"/>
              </a:spcAft>
              <a:buNone/>
            </a:pPr>
            <a:r>
              <a:rPr b="1" lang="en" sz="2000"/>
              <a:t>Page: 53</a:t>
            </a:r>
            <a:endParaRPr b="1" sz="2000"/>
          </a:p>
          <a:p>
            <a:pPr indent="0" lvl="0" marL="0" rtl="0" algn="l">
              <a:spcBef>
                <a:spcPts val="1200"/>
              </a:spcBef>
              <a:spcAft>
                <a:spcPts val="0"/>
              </a:spcAft>
              <a:buNone/>
            </a:pPr>
            <a:r>
              <a:rPr b="1" lang="en" sz="2000"/>
              <a:t>Meaning from Context: A substance that kills off/</a:t>
            </a:r>
            <a:r>
              <a:rPr b="1" lang="en" sz="2000"/>
              <a:t>inconveniences</a:t>
            </a:r>
            <a:r>
              <a:rPr b="1" lang="en" sz="2000"/>
              <a:t> any unwanted plant species. </a:t>
            </a:r>
            <a:endParaRPr b="1" sz="2000"/>
          </a:p>
          <a:p>
            <a:pPr indent="0" lvl="0" marL="0" rtl="0" algn="l">
              <a:spcBef>
                <a:spcPts val="1200"/>
              </a:spcBef>
              <a:spcAft>
                <a:spcPts val="0"/>
              </a:spcAft>
              <a:buNone/>
            </a:pPr>
            <a:r>
              <a:rPr b="1" lang="en" sz="2000"/>
              <a:t>Reference Definition: An agent used to destroy or inhibit plant </a:t>
            </a:r>
            <a:r>
              <a:rPr b="1" lang="en" sz="2000"/>
              <a:t>growth (Merriam Webster). </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Use in a Sentence: My grandfather uses an herbicide when he wants to kill off weeds in our yard. </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Links: </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Definition: </a:t>
            </a:r>
            <a:r>
              <a:rPr lang="en" sz="1100" u="sng">
                <a:solidFill>
                  <a:schemeClr val="hlink"/>
                </a:solidFill>
                <a:latin typeface="Arial"/>
                <a:ea typeface="Arial"/>
                <a:cs typeface="Arial"/>
                <a:sym typeface="Arial"/>
                <a:hlinkClick r:id="rId3"/>
              </a:rPr>
              <a:t>Herbicide Definition &amp; Meaning - Merriam-Webster</a:t>
            </a:r>
            <a:endParaRPr b="1" sz="2000">
              <a:solidFill>
                <a:srgbClr val="202124"/>
              </a:solidFill>
              <a:highlight>
                <a:srgbClr val="FFFFFF"/>
              </a:highlight>
            </a:endParaRPr>
          </a:p>
          <a:p>
            <a:pPr indent="0" lvl="0" marL="0" rtl="0" algn="l">
              <a:spcBef>
                <a:spcPts val="1200"/>
              </a:spcBef>
              <a:spcAft>
                <a:spcPts val="0"/>
              </a:spcAft>
              <a:buNone/>
            </a:pPr>
            <a:r>
              <a:rPr b="1" lang="en" sz="2000">
                <a:solidFill>
                  <a:srgbClr val="202124"/>
                </a:solidFill>
                <a:highlight>
                  <a:srgbClr val="FFFFFF"/>
                </a:highlight>
              </a:rPr>
              <a:t>Image: </a:t>
            </a:r>
            <a:r>
              <a:rPr b="1" lang="en" sz="2000" u="sng">
                <a:solidFill>
                  <a:schemeClr val="hlink"/>
                </a:solidFill>
                <a:highlight>
                  <a:srgbClr val="FFFFFF"/>
                </a:highlight>
                <a:hlinkClick r:id="rId4"/>
              </a:rPr>
              <a:t>https://th.bing.com/th/id/OIP.vt2DiZktO3R5AJFOiqLT1gHaHa?w=172&amp;h=180&amp;c=7&amp;r=0&amp;o=5&amp;dpr=2&amp;pid=1.7</a:t>
            </a:r>
            <a:endParaRPr b="1" sz="2000">
              <a:solidFill>
                <a:srgbClr val="202124"/>
              </a:solidFill>
              <a:highlight>
                <a:srgbClr val="FFFFFF"/>
              </a:highlight>
            </a:endParaRPr>
          </a:p>
          <a:p>
            <a:pPr indent="0" lvl="0" marL="0" rtl="0" algn="l">
              <a:spcBef>
                <a:spcPts val="1200"/>
              </a:spcBef>
              <a:spcAft>
                <a:spcPts val="1200"/>
              </a:spcAft>
              <a:buNone/>
            </a:pPr>
            <a:r>
              <a:t/>
            </a:r>
            <a:endParaRPr b="1" sz="2000">
              <a:solidFill>
                <a:srgbClr val="202124"/>
              </a:solidFill>
              <a:highlight>
                <a:srgbClr val="FFFFFF"/>
              </a:highlight>
            </a:endParaRPr>
          </a:p>
        </p:txBody>
      </p:sp>
      <p:pic>
        <p:nvPicPr>
          <p:cNvPr id="334" name="Google Shape;334;p21"/>
          <p:cNvPicPr preferRelativeResize="0"/>
          <p:nvPr/>
        </p:nvPicPr>
        <p:blipFill>
          <a:blip r:embed="rId5">
            <a:alphaModFix/>
          </a:blip>
          <a:stretch>
            <a:fillRect/>
          </a:stretch>
        </p:blipFill>
        <p:spPr>
          <a:xfrm>
            <a:off x="6915625" y="1477187"/>
            <a:ext cx="2091850" cy="2189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3114116A36BE44890ABA7A6745D78B" ma:contentTypeVersion="14" ma:contentTypeDescription="Create a new document." ma:contentTypeScope="" ma:versionID="a58a54ffc5c8e584072f8b71aa693120">
  <xsd:schema xmlns:xsd="http://www.w3.org/2001/XMLSchema" xmlns:xs="http://www.w3.org/2001/XMLSchema" xmlns:p="http://schemas.microsoft.com/office/2006/metadata/properties" xmlns:ns2="a605017e-a03e-4d02-a74a-e3b890134633" xmlns:ns3="b2203bd8-5ca7-4449-bd83-11d83dfd8dcd" targetNamespace="http://schemas.microsoft.com/office/2006/metadata/properties" ma:root="true" ma:fieldsID="6c3ecec1e21ac91f018c6997c34dbf91" ns2:_="" ns3:_="">
    <xsd:import namespace="a605017e-a03e-4d02-a74a-e3b890134633"/>
    <xsd:import namespace="b2203bd8-5ca7-4449-bd83-11d83dfd8d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05017e-a03e-4d02-a74a-e3b8901346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2cc584c-7a5d-4a22-a7b7-89a6f2ed51e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03bd8-5ca7-4449-bd83-11d83dfd8dc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398a56a-f18f-40db-a858-0e8083eda21e}" ma:internalName="TaxCatchAll" ma:showField="CatchAllData" ma:web="b2203bd8-5ca7-4449-bd83-11d83dfd8dc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11B54-5EA9-4BD6-A853-97C230A6E1E2}"/>
</file>

<file path=customXml/itemProps2.xml><?xml version="1.0" encoding="utf-8"?>
<ds:datastoreItem xmlns:ds="http://schemas.openxmlformats.org/officeDocument/2006/customXml" ds:itemID="{7BEBF679-0975-4802-B275-521D4BC154FD}"/>
</file>