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DE8767-A535-4C51-AAEB-B274266497C1}">
  <a:tblStyle styleId="{DEDE8767-A535-4C51-AAEB-B274266497C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39" Type="http://schemas.openxmlformats.org/officeDocument/2006/relationships/slide" Target="slides/slide32.xml"/><Relationship Id="rId18" Type="http://schemas.openxmlformats.org/officeDocument/2006/relationships/slide" Target="slides/slide11.xml"/><Relationship Id="rId42" Type="http://schemas.openxmlformats.org/officeDocument/2006/relationships/slide" Target="slides/slide35.xml"/><Relationship Id="rId21" Type="http://schemas.openxmlformats.org/officeDocument/2006/relationships/slide" Target="slides/slide14.xml"/><Relationship Id="rId47" Type="http://schemas.openxmlformats.org/officeDocument/2006/relationships/font" Target="fonts/Roboto-boldItalic.fntdata"/><Relationship Id="rId34" Type="http://schemas.openxmlformats.org/officeDocument/2006/relationships/slide" Target="slides/slide27.xml"/><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slide" Target="slides/slide33.xml"/><Relationship Id="rId24" Type="http://schemas.openxmlformats.org/officeDocument/2006/relationships/slide" Target="slides/slide17.xml"/><Relationship Id="rId45" Type="http://schemas.openxmlformats.org/officeDocument/2006/relationships/font" Target="fonts/Roboto-bold.fntdata"/><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23" Type="http://schemas.openxmlformats.org/officeDocument/2006/relationships/slide" Target="slides/slide16.xml"/><Relationship Id="rId28" Type="http://schemas.openxmlformats.org/officeDocument/2006/relationships/slide" Target="slides/slide21.xml"/><Relationship Id="rId5" Type="http://schemas.openxmlformats.org/officeDocument/2006/relationships/slideMaster" Target="slideMasters/slideMaster1.xml"/><Relationship Id="rId15" Type="http://schemas.openxmlformats.org/officeDocument/2006/relationships/slide" Target="slides/slide8.xml"/><Relationship Id="rId36" Type="http://schemas.openxmlformats.org/officeDocument/2006/relationships/slide" Target="slides/slide29.xml"/><Relationship Id="rId49" Type="http://schemas.openxmlformats.org/officeDocument/2006/relationships/customXml" Target="../customXml/item2.xml"/><Relationship Id="rId44" Type="http://schemas.openxmlformats.org/officeDocument/2006/relationships/font" Target="fonts/Roboto-regular.fntdata"/><Relationship Id="rId31" Type="http://schemas.openxmlformats.org/officeDocument/2006/relationships/slide" Target="slides/slide24.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slide" Target="slides/slide15.xml"/><Relationship Id="rId43" Type="http://schemas.openxmlformats.org/officeDocument/2006/relationships/slide" Target="slides/slide36.xml"/><Relationship Id="rId4" Type="http://schemas.openxmlformats.org/officeDocument/2006/relationships/tableStyles" Target="tableStyles.xml"/><Relationship Id="rId9" Type="http://schemas.openxmlformats.org/officeDocument/2006/relationships/slide" Target="slides/slide2.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14" Type="http://schemas.openxmlformats.org/officeDocument/2006/relationships/slide" Target="slides/slide7.xml"/><Relationship Id="rId48"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presProps" Target="presProps.xml"/><Relationship Id="rId46" Type="http://schemas.openxmlformats.org/officeDocument/2006/relationships/font" Target="fonts/Roboto-italic.fntdata"/><Relationship Id="rId25" Type="http://schemas.openxmlformats.org/officeDocument/2006/relationships/slide" Target="slides/slide18.xml"/><Relationship Id="rId33" Type="http://schemas.openxmlformats.org/officeDocument/2006/relationships/slide" Target="slides/slide26.xml"/><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theme" Target="theme/theme3.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c4c950420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2c4c95042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b8909d08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2b8909d08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2b8909d08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2b8909d08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b8909d08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2b8909d08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f4f2f0bb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f4f2f0bb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f4f2f0bb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f4f2f0bb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b8909d08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2b8909d08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b8909d08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2b8909d08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2b8909d08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2b8909d08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2b8909d08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2b8909d08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2b8909d08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2b8909d08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2c4c950420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2c4c95042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b8909d08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b8909d08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2b8909d08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2b8909d08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2b8909d08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2b8909d08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b8909d08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2b8909d08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b8909d08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2b8909d08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b8909d08f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2b8909d08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2b8909d08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2b8909d08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f4f2f0bb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f4f2f0bb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7f4f2f0bb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7f4f2f0bb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2b8909d08f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2b8909d08f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615d88d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615d88d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2b8909d08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2b8909d08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2b8909d08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2b8909d08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2b8909d08f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2b8909d08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b8909d08f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2b8909d08f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2b8909d08f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2b8909d08f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130eedc77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130eedc77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130eedc77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130eedc77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c4c950420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2c4c95042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b8909d0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2b8909d0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615d88d0c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615d88d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c4c950420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2c4c950420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c4c95042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c4c95042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44746"/>
                </a:solidFill>
                <a:highlight>
                  <a:srgbClr val="FFFFFF"/>
                </a:highlight>
                <a:latin typeface="Roboto"/>
                <a:ea typeface="Roboto"/>
                <a:cs typeface="Roboto"/>
                <a:sym typeface="Roboto"/>
              </a:rPr>
              <a:t>Each round of selling scenarios only affects the current crop. The bank is only good for buying new mods between rounds and determining the winner at the end.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b8909d0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b8909d0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15.xml"/><Relationship Id="rId4" Type="http://schemas.openxmlformats.org/officeDocument/2006/relationships/slide" Target="/ppt/slides/slide5.xml"/><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slide" Target="/ppt/slides/slide27.xml"/><Relationship Id="rId4" Type="http://schemas.openxmlformats.org/officeDocument/2006/relationships/slide" Target="/ppt/slides/slide28.xml"/><Relationship Id="rId5" Type="http://schemas.openxmlformats.org/officeDocument/2006/relationships/slide" Target="/ppt/slides/slide5.xml"/><Relationship Id="rId6"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19.xml"/><Relationship Id="rId10" Type="http://schemas.openxmlformats.org/officeDocument/2006/relationships/slide" Target="/ppt/slides/slide18.xml"/><Relationship Id="rId13" Type="http://schemas.openxmlformats.org/officeDocument/2006/relationships/slide" Target="/ppt/slides/slide21.xml"/><Relationship Id="rId12" Type="http://schemas.openxmlformats.org/officeDocument/2006/relationships/slide" Target="/ppt/slides/slide20.xm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9.xml"/><Relationship Id="rId4" Type="http://schemas.openxmlformats.org/officeDocument/2006/relationships/slide" Target="/ppt/slides/slide10.xml"/><Relationship Id="rId9" Type="http://schemas.openxmlformats.org/officeDocument/2006/relationships/slide" Target="/ppt/slides/slide17.xml"/><Relationship Id="rId14" Type="http://schemas.openxmlformats.org/officeDocument/2006/relationships/slide" Target="/ppt/slides/slide22.xml"/><Relationship Id="rId5" Type="http://schemas.openxmlformats.org/officeDocument/2006/relationships/slide" Target="/ppt/slides/slide11.xml"/><Relationship Id="rId6" Type="http://schemas.openxmlformats.org/officeDocument/2006/relationships/slide" Target="/ppt/slides/slide12.xml"/><Relationship Id="rId7" Type="http://schemas.openxmlformats.org/officeDocument/2006/relationships/slide" Target="/ppt/slides/slide13.xml"/><Relationship Id="rId8" Type="http://schemas.openxmlformats.org/officeDocument/2006/relationships/slide" Target="/ppt/slides/slide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29.xml"/><Relationship Id="rId10" Type="http://schemas.openxmlformats.org/officeDocument/2006/relationships/slide" Target="/ppt/slides/slide26.xml"/><Relationship Id="rId13" Type="http://schemas.openxmlformats.org/officeDocument/2006/relationships/slide" Target="/ppt/slides/slide30.xml"/><Relationship Id="rId12" Type="http://schemas.openxmlformats.org/officeDocument/2006/relationships/slide" Target="/ppt/slides/slide29.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23.xml"/><Relationship Id="rId4" Type="http://schemas.openxmlformats.org/officeDocument/2006/relationships/slide" Target="/ppt/slides/slide23.xml"/><Relationship Id="rId9" Type="http://schemas.openxmlformats.org/officeDocument/2006/relationships/slide" Target="/ppt/slides/slide26.xml"/><Relationship Id="rId15" Type="http://schemas.openxmlformats.org/officeDocument/2006/relationships/slide" Target="/ppt/slides/slide32.xml"/><Relationship Id="rId14" Type="http://schemas.openxmlformats.org/officeDocument/2006/relationships/slide" Target="/ppt/slides/slide31.xml"/><Relationship Id="rId17" Type="http://schemas.openxmlformats.org/officeDocument/2006/relationships/slide" Target="/ppt/slides/slide34.xml"/><Relationship Id="rId16" Type="http://schemas.openxmlformats.org/officeDocument/2006/relationships/slide" Target="/ppt/slides/slide33.xml"/><Relationship Id="rId5" Type="http://schemas.openxmlformats.org/officeDocument/2006/relationships/slide" Target="/ppt/slides/slide24.xml"/><Relationship Id="rId19" Type="http://schemas.openxmlformats.org/officeDocument/2006/relationships/slide" Target="/ppt/slides/slide36.xml"/><Relationship Id="rId6" Type="http://schemas.openxmlformats.org/officeDocument/2006/relationships/slide" Target="/ppt/slides/slide24.xml"/><Relationship Id="rId18" Type="http://schemas.openxmlformats.org/officeDocument/2006/relationships/slide" Target="/ppt/slides/slide35.xml"/><Relationship Id="rId7" Type="http://schemas.openxmlformats.org/officeDocument/2006/relationships/slide" Target="/ppt/slides/slide25.xml"/><Relationship Id="rId8" Type="http://schemas.openxmlformats.org/officeDocument/2006/relationships/slide" Target="/ppt/slides/slide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5.xml"/><Relationship Id="rId4" Type="http://schemas.openxmlformats.org/officeDocument/2006/relationships/image" Target="../media/image5.png"/><Relationship Id="rId5" Type="http://schemas.openxmlformats.org/officeDocument/2006/relationships/slide" Target="/ppt/slid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3">
            <a:alphaModFix amt="38000"/>
          </a:blip>
          <a:srcRect b="0" l="10604" r="25238" t="29572"/>
          <a:stretch/>
        </p:blipFill>
        <p:spPr>
          <a:xfrm>
            <a:off x="5143500" y="3066319"/>
            <a:ext cx="4000500" cy="2195888"/>
          </a:xfrm>
          <a:prstGeom prst="rect">
            <a:avLst/>
          </a:prstGeom>
          <a:noFill/>
          <a:ln>
            <a:noFill/>
          </a:ln>
        </p:spPr>
      </p:pic>
      <p:sp>
        <p:nvSpPr>
          <p:cNvPr id="130" name="Google Shape;130;p2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Agriculture in Action</a:t>
            </a:r>
            <a:endParaRPr/>
          </a:p>
        </p:txBody>
      </p:sp>
      <p:pic>
        <p:nvPicPr>
          <p:cNvPr id="131" name="Google Shape;131;p25"/>
          <p:cNvPicPr preferRelativeResize="0"/>
          <p:nvPr/>
        </p:nvPicPr>
        <p:blipFill rotWithShape="1">
          <a:blip r:embed="rId4">
            <a:alphaModFix amt="31000"/>
          </a:blip>
          <a:srcRect b="0" l="0" r="2257" t="0"/>
          <a:stretch/>
        </p:blipFill>
        <p:spPr>
          <a:xfrm>
            <a:off x="0" y="0"/>
            <a:ext cx="5143500" cy="5262200"/>
          </a:xfrm>
          <a:prstGeom prst="rect">
            <a:avLst/>
          </a:prstGeom>
          <a:noFill/>
          <a:ln>
            <a:noFill/>
          </a:ln>
        </p:spPr>
      </p:pic>
      <p:pic>
        <p:nvPicPr>
          <p:cNvPr id="132" name="Google Shape;132;p25"/>
          <p:cNvPicPr preferRelativeResize="0"/>
          <p:nvPr/>
        </p:nvPicPr>
        <p:blipFill rotWithShape="1">
          <a:blip r:embed="rId5">
            <a:alphaModFix amt="34000"/>
          </a:blip>
          <a:srcRect b="7835" l="0" r="0" t="2414"/>
          <a:stretch/>
        </p:blipFill>
        <p:spPr>
          <a:xfrm>
            <a:off x="5143500" y="0"/>
            <a:ext cx="4000500" cy="3066325"/>
          </a:xfrm>
          <a:prstGeom prst="rect">
            <a:avLst/>
          </a:prstGeom>
          <a:noFill/>
          <a:ln>
            <a:noFill/>
          </a:ln>
        </p:spPr>
      </p:pic>
      <p:sp>
        <p:nvSpPr>
          <p:cNvPr id="133" name="Google Shape;133;p2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sz="4800"/>
              <a:t>Here Today, Gone Tomato</a:t>
            </a:r>
            <a:endParaRPr sz="4800"/>
          </a:p>
          <a:p>
            <a:pPr indent="0" lvl="0" marL="0" rtl="0" algn="ctr">
              <a:spcBef>
                <a:spcPts val="800"/>
              </a:spcBef>
              <a:spcAft>
                <a:spcPts val="0"/>
              </a:spcAft>
              <a:buNone/>
            </a:pPr>
            <a:r>
              <a:t/>
            </a:r>
            <a:endParaRPr sz="2700"/>
          </a:p>
          <a:p>
            <a:pPr indent="0" lvl="0" marL="0" rtl="0" algn="ctr">
              <a:spcBef>
                <a:spcPts val="800"/>
              </a:spcBef>
              <a:spcAft>
                <a:spcPts val="0"/>
              </a:spcAft>
              <a:buNone/>
            </a:pPr>
            <a:r>
              <a:rPr lang="en" sz="2700"/>
              <a:t>A game where you try to grow and sell tomatoes to make as much of a profit as you can by the end of the growing season.</a:t>
            </a:r>
            <a:endParaRPr sz="2700"/>
          </a:p>
        </p:txBody>
      </p:sp>
      <p:pic>
        <p:nvPicPr>
          <p:cNvPr id="134" name="Google Shape;134;p25"/>
          <p:cNvPicPr preferRelativeResize="0"/>
          <p:nvPr/>
        </p:nvPicPr>
        <p:blipFill>
          <a:blip r:embed="rId6">
            <a:alphaModFix/>
          </a:blip>
          <a:stretch>
            <a:fillRect/>
          </a:stretch>
        </p:blipFill>
        <p:spPr>
          <a:xfrm>
            <a:off x="154250" y="3801725"/>
            <a:ext cx="1165900" cy="1154250"/>
          </a:xfrm>
          <a:prstGeom prst="rect">
            <a:avLst/>
          </a:prstGeom>
          <a:noFill/>
          <a:ln>
            <a:noFill/>
          </a:ln>
        </p:spPr>
      </p:pic>
      <p:sp>
        <p:nvSpPr>
          <p:cNvPr id="135" name="Google Shape;135;p25"/>
          <p:cNvSpPr txBox="1"/>
          <p:nvPr/>
        </p:nvSpPr>
        <p:spPr>
          <a:xfrm>
            <a:off x="6089050" y="4220100"/>
            <a:ext cx="2884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alibri"/>
                <a:ea typeface="Calibri"/>
                <a:cs typeface="Calibri"/>
                <a:sym typeface="Calibri"/>
              </a:rPr>
              <a:t>Dr. Erin Friedman</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Dr. Mindy Findlater</a:t>
            </a:r>
            <a:endParaRPr sz="24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2</a:t>
            </a:r>
            <a:endParaRPr/>
          </a:p>
        </p:txBody>
      </p:sp>
      <p:sp>
        <p:nvSpPr>
          <p:cNvPr id="200" name="Google Shape;200;p34"/>
          <p:cNvSpPr txBox="1"/>
          <p:nvPr>
            <p:ph idx="1" type="body"/>
          </p:nvPr>
        </p:nvSpPr>
        <p:spPr>
          <a:xfrm>
            <a:off x="311700" y="1152475"/>
            <a:ext cx="71283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000"/>
              </a:spcAft>
              <a:buNone/>
            </a:pPr>
            <a:r>
              <a:rPr lang="en" sz="2400">
                <a:solidFill>
                  <a:schemeClr val="dk1"/>
                </a:solidFill>
              </a:rPr>
              <a:t>You feel your tomatoes have attracted visitors! But, as you look over your field on this quiet morning you notice something peculiar. There are no consumers? But a black speck on the edge of a tomato plant catches your eye. Underneath the leaves you find your plant swarming with bugs…Oh thrip.. Over time, your tomato plants wilt and the stems are destroyed at a cellular level. The fruits show necrotic spots. Many of your yield dies; they have been infected by Tomato Spotted Wilt Virus! </a:t>
            </a:r>
            <a:r>
              <a:rPr b="1" lang="en" sz="2400">
                <a:solidFill>
                  <a:srgbClr val="FF0000"/>
                </a:solidFill>
              </a:rPr>
              <a:t>Lose 20 tomatoes </a:t>
            </a:r>
            <a:r>
              <a:rPr lang="en" sz="2400">
                <a:solidFill>
                  <a:schemeClr val="dk1"/>
                </a:solidFill>
              </a:rPr>
              <a:t>unless your tomatoes are resistant to TSWV. </a:t>
            </a:r>
            <a:endParaRPr/>
          </a:p>
        </p:txBody>
      </p:sp>
      <p:pic>
        <p:nvPicPr>
          <p:cNvPr id="201" name="Google Shape;201;p34">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02" name="Google Shape;202;p34"/>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3</a:t>
            </a:r>
            <a:endParaRPr/>
          </a:p>
        </p:txBody>
      </p:sp>
      <p:sp>
        <p:nvSpPr>
          <p:cNvPr id="208" name="Google Shape;208;p35"/>
          <p:cNvSpPr txBox="1"/>
          <p:nvPr>
            <p:ph idx="1" type="body"/>
          </p:nvPr>
        </p:nvSpPr>
        <p:spPr>
          <a:xfrm>
            <a:off x="311700" y="1152475"/>
            <a:ext cx="6992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500">
                <a:solidFill>
                  <a:schemeClr val="dk1"/>
                </a:solidFill>
              </a:rPr>
              <a:t>After a relatively normal spring season, you move your tomatoes out of the greenhouse into the fields, only to experience an unseasonably cold week during the spring. The tomatoes struggle to thrive under this stress. </a:t>
            </a:r>
            <a:r>
              <a:rPr b="1" lang="en" sz="2500">
                <a:solidFill>
                  <a:srgbClr val="FF0000"/>
                </a:solidFill>
              </a:rPr>
              <a:t>All farmers reduce your tomato number by half</a:t>
            </a:r>
            <a:r>
              <a:rPr lang="en" sz="2500">
                <a:solidFill>
                  <a:schemeClr val="dk1"/>
                </a:solidFill>
              </a:rPr>
              <a:t> (round up if you end up with half of a tomato)</a:t>
            </a:r>
            <a:endParaRPr sz="3200"/>
          </a:p>
        </p:txBody>
      </p:sp>
      <p:pic>
        <p:nvPicPr>
          <p:cNvPr id="209" name="Google Shape;209;p35">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10" name="Google Shape;210;p35"/>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4</a:t>
            </a:r>
            <a:endParaRPr/>
          </a:p>
        </p:txBody>
      </p:sp>
      <p:sp>
        <p:nvSpPr>
          <p:cNvPr id="216" name="Google Shape;216;p36"/>
          <p:cNvSpPr txBox="1"/>
          <p:nvPr>
            <p:ph idx="1" type="body"/>
          </p:nvPr>
        </p:nvSpPr>
        <p:spPr>
          <a:xfrm>
            <a:off x="311700" y="1152475"/>
            <a:ext cx="7019400" cy="34164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lang="en" sz="2400">
                <a:solidFill>
                  <a:schemeClr val="dk1"/>
                </a:solidFill>
              </a:rPr>
              <a:t>Global climate change affected your areas, and winter this year never bothered to show up. This means that the nighttime temperatures in your growing region are much hotter than usual when you are getting ready to harvest. </a:t>
            </a:r>
            <a:r>
              <a:rPr b="1" lang="en" sz="2400">
                <a:solidFill>
                  <a:srgbClr val="FF0000"/>
                </a:solidFill>
              </a:rPr>
              <a:t>Gain 10 tomatoes if you have heat-tolerant tomatoes.</a:t>
            </a:r>
            <a:endParaRPr b="1" sz="2400">
              <a:solidFill>
                <a:srgbClr val="FF0000"/>
              </a:solidFill>
            </a:endParaRPr>
          </a:p>
          <a:p>
            <a:pPr indent="0" lvl="0" marL="0" rtl="0" algn="l">
              <a:spcBef>
                <a:spcPts val="1000"/>
              </a:spcBef>
              <a:spcAft>
                <a:spcPts val="1200"/>
              </a:spcAft>
              <a:buNone/>
            </a:pPr>
            <a:r>
              <a:t/>
            </a:r>
            <a:endParaRPr/>
          </a:p>
        </p:txBody>
      </p:sp>
      <p:pic>
        <p:nvPicPr>
          <p:cNvPr id="217" name="Google Shape;217;p36">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18" name="Google Shape;218;p36"/>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5</a:t>
            </a:r>
            <a:endParaRPr/>
          </a:p>
        </p:txBody>
      </p:sp>
      <p:sp>
        <p:nvSpPr>
          <p:cNvPr id="224" name="Google Shape;224;p37"/>
          <p:cNvSpPr txBox="1"/>
          <p:nvPr>
            <p:ph idx="1" type="body"/>
          </p:nvPr>
        </p:nvSpPr>
        <p:spPr>
          <a:xfrm>
            <a:off x="311700" y="1152475"/>
            <a:ext cx="718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rPr>
              <a:t>Effects of water availability: randomly choose option A or option B to see what happens!</a:t>
            </a:r>
            <a:endParaRPr>
              <a:solidFill>
                <a:schemeClr val="dk1"/>
              </a:solidFill>
            </a:endParaRPr>
          </a:p>
          <a:p>
            <a:pPr indent="0" lvl="0" marL="0" rtl="0" algn="l">
              <a:spcBef>
                <a:spcPts val="1000"/>
              </a:spcBef>
              <a:spcAft>
                <a:spcPts val="0"/>
              </a:spcAft>
              <a:buClr>
                <a:schemeClr val="dk1"/>
              </a:buClr>
              <a:buSzPts val="1100"/>
              <a:buFont typeface="Arial"/>
              <a:buNone/>
            </a:pPr>
            <a:r>
              <a:t/>
            </a:r>
            <a:endParaRPr/>
          </a:p>
          <a:p>
            <a:pPr indent="0" lvl="0" marL="0" rtl="0" algn="ctr">
              <a:spcBef>
                <a:spcPts val="1000"/>
              </a:spcBef>
              <a:spcAft>
                <a:spcPts val="0"/>
              </a:spcAft>
              <a:buClr>
                <a:schemeClr val="dk1"/>
              </a:buClr>
              <a:buSzPts val="1100"/>
              <a:buFont typeface="Arial"/>
              <a:buNone/>
            </a:pPr>
            <a:r>
              <a:rPr lang="en" sz="2100" u="sng">
                <a:solidFill>
                  <a:schemeClr val="hlink"/>
                </a:solidFill>
                <a:hlinkClick action="ppaction://hlinkshowjump?jump=nextslide"/>
              </a:rPr>
              <a:t>Water Option A</a:t>
            </a:r>
            <a:endParaRPr/>
          </a:p>
          <a:p>
            <a:pPr indent="0" lvl="0" marL="0" rtl="0" algn="ctr">
              <a:spcBef>
                <a:spcPts val="1200"/>
              </a:spcBef>
              <a:spcAft>
                <a:spcPts val="1200"/>
              </a:spcAft>
              <a:buClr>
                <a:schemeClr val="dk1"/>
              </a:buClr>
              <a:buSzPts val="1100"/>
              <a:buFont typeface="Arial"/>
              <a:buNone/>
            </a:pPr>
            <a:r>
              <a:rPr lang="en" sz="2100" u="sng">
                <a:solidFill>
                  <a:schemeClr val="hlink"/>
                </a:solidFill>
                <a:hlinkClick action="ppaction://hlinksldjump" r:id="rId3"/>
              </a:rPr>
              <a:t>Water Option B</a:t>
            </a:r>
            <a:endParaRPr/>
          </a:p>
        </p:txBody>
      </p:sp>
      <p:pic>
        <p:nvPicPr>
          <p:cNvPr id="225" name="Google Shape;225;p37">
            <a:hlinkClick action="ppaction://hlinksldjump" r:id="rId4"/>
          </p:cNvPr>
          <p:cNvPicPr preferRelativeResize="0"/>
          <p:nvPr/>
        </p:nvPicPr>
        <p:blipFill>
          <a:blip r:embed="rId5">
            <a:alphaModFix/>
          </a:blip>
          <a:stretch>
            <a:fillRect/>
          </a:stretch>
        </p:blipFill>
        <p:spPr>
          <a:xfrm>
            <a:off x="7694550" y="1463213"/>
            <a:ext cx="1274824" cy="2217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5 A</a:t>
            </a:r>
            <a:endParaRPr/>
          </a:p>
        </p:txBody>
      </p:sp>
      <p:sp>
        <p:nvSpPr>
          <p:cNvPr id="231" name="Google Shape;231;p38"/>
          <p:cNvSpPr txBox="1"/>
          <p:nvPr>
            <p:ph idx="1" type="body"/>
          </p:nvPr>
        </p:nvSpPr>
        <p:spPr>
          <a:xfrm>
            <a:off x="311700" y="1152475"/>
            <a:ext cx="718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Climate change rears its ugly head again in the form of a drought. Very little rain falls during the growing season, and your farms are not equipped with irrigation systems that can make up the difference. </a:t>
            </a:r>
            <a:r>
              <a:rPr b="1" lang="en" sz="2400">
                <a:solidFill>
                  <a:srgbClr val="FF0000"/>
                </a:solidFill>
              </a:rPr>
              <a:t>Lose 10 tomatoes unless you are growing drought-resistant tomatoes. </a:t>
            </a:r>
            <a:endParaRPr/>
          </a:p>
        </p:txBody>
      </p:sp>
      <p:pic>
        <p:nvPicPr>
          <p:cNvPr id="232" name="Google Shape;232;p38">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33" name="Google Shape;233;p38"/>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5 B</a:t>
            </a:r>
            <a:endParaRPr/>
          </a:p>
        </p:txBody>
      </p:sp>
      <p:sp>
        <p:nvSpPr>
          <p:cNvPr id="239" name="Google Shape;239;p39"/>
          <p:cNvSpPr txBox="1"/>
          <p:nvPr>
            <p:ph idx="1" type="body"/>
          </p:nvPr>
        </p:nvSpPr>
        <p:spPr>
          <a:xfrm>
            <a:off x="311700" y="1152475"/>
            <a:ext cx="718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Clr>
                <a:schemeClr val="dk1"/>
              </a:buClr>
              <a:buSzPts val="1100"/>
              <a:buFont typeface="Arial"/>
              <a:buNone/>
            </a:pPr>
            <a:r>
              <a:rPr lang="en" sz="2400">
                <a:solidFill>
                  <a:schemeClr val="dk1"/>
                </a:solidFill>
              </a:rPr>
              <a:t>New bills pass not allowing the movement of water throughout the valley where you farm. Because you are unable to acquire as much water this year as in previous years, </a:t>
            </a:r>
            <a:r>
              <a:rPr b="1" lang="en" sz="2400">
                <a:solidFill>
                  <a:srgbClr val="FF0000"/>
                </a:solidFill>
              </a:rPr>
              <a:t>your yield decreases by 15 tomatoes, unless you have drought tolerant tomatoes.</a:t>
            </a:r>
            <a:endParaRPr/>
          </a:p>
        </p:txBody>
      </p:sp>
      <p:pic>
        <p:nvPicPr>
          <p:cNvPr id="240" name="Google Shape;240;p39">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41" name="Google Shape;241;p39"/>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6</a:t>
            </a:r>
            <a:endParaRPr/>
          </a:p>
        </p:txBody>
      </p:sp>
      <p:sp>
        <p:nvSpPr>
          <p:cNvPr id="247" name="Google Shape;247;p40"/>
          <p:cNvSpPr txBox="1"/>
          <p:nvPr>
            <p:ph idx="1" type="body"/>
          </p:nvPr>
        </p:nvSpPr>
        <p:spPr>
          <a:xfrm>
            <a:off x="311700" y="1152475"/>
            <a:ext cx="723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The local Smokey Bear signs warn of high wildfire danger, but a group of careless campers fail to heed the warnings and leave their campfire unattended. Before it can be contained, the resulting fire spreads to all of the surrounding fields, completely destroying the crops. </a:t>
            </a:r>
            <a:r>
              <a:rPr b="1" lang="en" sz="2400">
                <a:solidFill>
                  <a:srgbClr val="FF0000"/>
                </a:solidFill>
              </a:rPr>
              <a:t>Game over: try again next year!</a:t>
            </a:r>
            <a:endParaRPr/>
          </a:p>
        </p:txBody>
      </p:sp>
      <p:pic>
        <p:nvPicPr>
          <p:cNvPr id="248" name="Google Shape;248;p40">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49" name="Google Shape;249;p40"/>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7</a:t>
            </a:r>
            <a:endParaRPr/>
          </a:p>
        </p:txBody>
      </p:sp>
      <p:sp>
        <p:nvSpPr>
          <p:cNvPr id="255" name="Google Shape;255;p41"/>
          <p:cNvSpPr txBox="1"/>
          <p:nvPr>
            <p:ph idx="1" type="body"/>
          </p:nvPr>
        </p:nvSpPr>
        <p:spPr>
          <a:xfrm>
            <a:off x="311700" y="1152475"/>
            <a:ext cx="70602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000"/>
              </a:spcAft>
              <a:buNone/>
            </a:pPr>
            <a:r>
              <a:rPr lang="en" sz="2400">
                <a:solidFill>
                  <a:schemeClr val="dk1"/>
                </a:solidFill>
              </a:rPr>
              <a:t>Innovation! A new variety of mechanical tomato harvester is unveiled, and the competition drives prices for this harvesting machinery down considerably. Most farmers can now afford to outfit their farms with this technology, but not all tomatoes can be harvested this way. </a:t>
            </a:r>
            <a:r>
              <a:rPr b="1" lang="en" sz="2400">
                <a:solidFill>
                  <a:srgbClr val="FF0000"/>
                </a:solidFill>
              </a:rPr>
              <a:t>Double your number of tomatoes</a:t>
            </a:r>
            <a:r>
              <a:rPr lang="en" sz="2400">
                <a:solidFill>
                  <a:schemeClr val="dk1"/>
                </a:solidFill>
              </a:rPr>
              <a:t> if you have the Increased Yield tomatoes, which are easier to harvest mechanically. </a:t>
            </a:r>
            <a:endParaRPr/>
          </a:p>
        </p:txBody>
      </p:sp>
      <p:pic>
        <p:nvPicPr>
          <p:cNvPr id="256" name="Google Shape;256;p41">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57" name="Google Shape;257;p41"/>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8</a:t>
            </a:r>
            <a:endParaRPr/>
          </a:p>
        </p:txBody>
      </p:sp>
      <p:sp>
        <p:nvSpPr>
          <p:cNvPr id="263" name="Google Shape;263;p42"/>
          <p:cNvSpPr txBox="1"/>
          <p:nvPr>
            <p:ph idx="1" type="body"/>
          </p:nvPr>
        </p:nvSpPr>
        <p:spPr>
          <a:xfrm>
            <a:off x="311700" y="1152475"/>
            <a:ext cx="70194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000"/>
              </a:spcAft>
              <a:buNone/>
            </a:pPr>
            <a:r>
              <a:rPr lang="en" sz="2400">
                <a:solidFill>
                  <a:schemeClr val="dk1"/>
                </a:solidFill>
              </a:rPr>
              <a:t>An adjacent farmer neglects to properly control weeds on their plots, and the seeds spread into your farm. The only way to prevent the weeds from outcompeting your tomato crops is to treat your fields with a commercial herbicide. Unfortunately, this kills some of your tomato plants. </a:t>
            </a:r>
            <a:r>
              <a:rPr b="1" lang="en" sz="2400">
                <a:solidFill>
                  <a:srgbClr val="FF0000"/>
                </a:solidFill>
              </a:rPr>
              <a:t>Lose 5 tomatoes unless you have herbicide-resistant tomatoes. </a:t>
            </a:r>
            <a:endParaRPr/>
          </a:p>
        </p:txBody>
      </p:sp>
      <p:pic>
        <p:nvPicPr>
          <p:cNvPr id="264" name="Google Shape;264;p42">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65" name="Google Shape;265;p42"/>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9</a:t>
            </a:r>
            <a:endParaRPr/>
          </a:p>
        </p:txBody>
      </p:sp>
      <p:sp>
        <p:nvSpPr>
          <p:cNvPr id="271" name="Google Shape;271;p43"/>
          <p:cNvSpPr txBox="1"/>
          <p:nvPr>
            <p:ph idx="1" type="body"/>
          </p:nvPr>
        </p:nvSpPr>
        <p:spPr>
          <a:xfrm>
            <a:off x="311700" y="1152475"/>
            <a:ext cx="7264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A salt pan forms due to evaporation of a lake upstream of your water supply, and large amounts of salt are washed into your fields. </a:t>
            </a:r>
            <a:r>
              <a:rPr b="1" lang="en" sz="2400">
                <a:solidFill>
                  <a:srgbClr val="FF0000"/>
                </a:solidFill>
              </a:rPr>
              <a:t>Lose 10 tomatoes unless you have the salt-tolerant tomato gene insertion.</a:t>
            </a:r>
            <a:endParaRPr/>
          </a:p>
        </p:txBody>
      </p:sp>
      <p:pic>
        <p:nvPicPr>
          <p:cNvPr id="272" name="Google Shape;272;p43">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73" name="Google Shape;273;p43"/>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653100" y="51469"/>
            <a:ext cx="7886700" cy="9942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Clr>
                <a:schemeClr val="dk1"/>
              </a:buClr>
              <a:buSzPts val="800"/>
              <a:buFont typeface="Arial"/>
              <a:buNone/>
            </a:pPr>
            <a:r>
              <a:rPr lang="en" sz="4800"/>
              <a:t>Here Today, Gone Tomato</a:t>
            </a:r>
            <a:endParaRPr/>
          </a:p>
        </p:txBody>
      </p:sp>
      <p:sp>
        <p:nvSpPr>
          <p:cNvPr id="141" name="Google Shape;141;p26"/>
          <p:cNvSpPr txBox="1"/>
          <p:nvPr>
            <p:ph idx="1" type="body"/>
          </p:nvPr>
        </p:nvSpPr>
        <p:spPr>
          <a:xfrm>
            <a:off x="276600" y="1197775"/>
            <a:ext cx="8580000" cy="3774300"/>
          </a:xfrm>
          <a:prstGeom prst="rect">
            <a:avLst/>
          </a:prstGeom>
        </p:spPr>
        <p:txBody>
          <a:bodyPr anchorCtr="0" anchor="t" bIns="34275" lIns="68575" spcFirstLastPara="1" rIns="68575" wrap="square" tIns="34275">
            <a:normAutofit/>
          </a:bodyPr>
          <a:lstStyle/>
          <a:p>
            <a:pPr indent="-368300" lvl="0" marL="457200" rtl="0" algn="l">
              <a:lnSpc>
                <a:spcPct val="100000"/>
              </a:lnSpc>
              <a:spcBef>
                <a:spcPts val="0"/>
              </a:spcBef>
              <a:spcAft>
                <a:spcPts val="0"/>
              </a:spcAft>
              <a:buSzPts val="2200"/>
              <a:buAutoNum type="arabicPeriod"/>
            </a:pPr>
            <a:r>
              <a:rPr lang="en" sz="2200"/>
              <a:t>Read through the provided list of gene/plant modifications that are available for tomatoes.</a:t>
            </a:r>
            <a:endParaRPr sz="2200"/>
          </a:p>
          <a:p>
            <a:pPr indent="-368300" lvl="0" marL="457200" rtl="0" algn="l">
              <a:lnSpc>
                <a:spcPct val="100000"/>
              </a:lnSpc>
              <a:spcBef>
                <a:spcPts val="0"/>
              </a:spcBef>
              <a:spcAft>
                <a:spcPts val="0"/>
              </a:spcAft>
              <a:buSzPts val="2200"/>
              <a:buAutoNum type="arabicPeriod"/>
            </a:pPr>
            <a:r>
              <a:rPr lang="en" sz="2200"/>
              <a:t>Now you get to create your own “super tomato”! </a:t>
            </a:r>
            <a:r>
              <a:rPr b="1" lang="en" sz="2200"/>
              <a:t>Choose 4 of the modifications</a:t>
            </a:r>
            <a:r>
              <a:rPr lang="en" sz="2200"/>
              <a:t> that you would like to “buy” at the start of your growing season.*</a:t>
            </a:r>
            <a:endParaRPr sz="2200"/>
          </a:p>
          <a:p>
            <a:pPr indent="-368300" lvl="0" marL="457200" rtl="0" algn="l">
              <a:lnSpc>
                <a:spcPct val="100000"/>
              </a:lnSpc>
              <a:spcBef>
                <a:spcPts val="0"/>
              </a:spcBef>
              <a:spcAft>
                <a:spcPts val="0"/>
              </a:spcAft>
              <a:buSzPts val="2200"/>
              <a:buAutoNum type="arabicPeriod"/>
            </a:pPr>
            <a:r>
              <a:rPr lang="en" sz="2200"/>
              <a:t>You will start with 100 tomatoes. We will walk you through various scenarios that occur through the growing season. Keep track of how many tomatoes you gain or lose! Each tomato type counts the same (as 1 tomato).</a:t>
            </a:r>
            <a:endParaRPr sz="1600"/>
          </a:p>
        </p:txBody>
      </p:sp>
      <p:sp>
        <p:nvSpPr>
          <p:cNvPr id="142" name="Google Shape;142;p26"/>
          <p:cNvSpPr txBox="1"/>
          <p:nvPr/>
        </p:nvSpPr>
        <p:spPr>
          <a:xfrm>
            <a:off x="276600" y="4647525"/>
            <a:ext cx="8639700" cy="384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600">
                <a:latin typeface="Calibri"/>
                <a:ea typeface="Calibri"/>
                <a:cs typeface="Calibri"/>
                <a:sym typeface="Calibri"/>
              </a:rPr>
              <a:t>*This is for fun! You can’t actually pick and choose to stack modifications like this in the real world.</a:t>
            </a:r>
            <a:endParaRPr sz="16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10</a:t>
            </a:r>
            <a:endParaRPr/>
          </a:p>
        </p:txBody>
      </p:sp>
      <p:sp>
        <p:nvSpPr>
          <p:cNvPr id="279" name="Google Shape;279;p44"/>
          <p:cNvSpPr txBox="1"/>
          <p:nvPr>
            <p:ph idx="1" type="body"/>
          </p:nvPr>
        </p:nvSpPr>
        <p:spPr>
          <a:xfrm>
            <a:off x="311700" y="1152475"/>
            <a:ext cx="7155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Due to increased rains, fungal wilt infections increase on your farm. </a:t>
            </a:r>
            <a:r>
              <a:rPr b="1" lang="en" sz="2400">
                <a:solidFill>
                  <a:srgbClr val="FF0000"/>
                </a:solidFill>
              </a:rPr>
              <a:t>If you have plants that are resistant to fungal wilt, you do not lose tomatoes. If you don’t, lose 10 tomatoes</a:t>
            </a:r>
            <a:endParaRPr/>
          </a:p>
        </p:txBody>
      </p:sp>
      <p:pic>
        <p:nvPicPr>
          <p:cNvPr id="280" name="Google Shape;280;p44">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81" name="Google Shape;281;p44"/>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11</a:t>
            </a:r>
            <a:endParaRPr/>
          </a:p>
        </p:txBody>
      </p:sp>
      <p:sp>
        <p:nvSpPr>
          <p:cNvPr id="287" name="Google Shape;287;p45"/>
          <p:cNvSpPr txBox="1"/>
          <p:nvPr>
            <p:ph idx="1" type="body"/>
          </p:nvPr>
        </p:nvSpPr>
        <p:spPr>
          <a:xfrm>
            <a:off x="311700" y="1152475"/>
            <a:ext cx="6964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An earthquake hits your growing area. </a:t>
            </a:r>
            <a:r>
              <a:rPr b="1" lang="en" sz="2400">
                <a:solidFill>
                  <a:srgbClr val="FF0000"/>
                </a:solidFill>
              </a:rPr>
              <a:t>Half of your tomatoes</a:t>
            </a:r>
            <a:r>
              <a:rPr lang="en" sz="2400">
                <a:solidFill>
                  <a:schemeClr val="dk1"/>
                </a:solidFill>
              </a:rPr>
              <a:t> are lost because they are shaken off of the plants before they were ready to be harvested. </a:t>
            </a:r>
            <a:endParaRPr/>
          </a:p>
        </p:txBody>
      </p:sp>
      <p:pic>
        <p:nvPicPr>
          <p:cNvPr id="288" name="Google Shape;288;p45">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89" name="Google Shape;289;p45"/>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12</a:t>
            </a:r>
            <a:endParaRPr/>
          </a:p>
        </p:txBody>
      </p:sp>
      <p:sp>
        <p:nvSpPr>
          <p:cNvPr id="295" name="Google Shape;295;p46"/>
          <p:cNvSpPr txBox="1"/>
          <p:nvPr>
            <p:ph idx="1" type="body"/>
          </p:nvPr>
        </p:nvSpPr>
        <p:spPr>
          <a:xfrm>
            <a:off x="311700" y="1152475"/>
            <a:ext cx="7182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000"/>
              </a:spcAft>
              <a:buNone/>
            </a:pPr>
            <a:r>
              <a:rPr lang="en" sz="2400">
                <a:solidFill>
                  <a:schemeClr val="dk1"/>
                </a:solidFill>
              </a:rPr>
              <a:t>Strong winds blow soil from neighboring regions into your farm. Unfortunately, this soil harbors microscopic root knot nematodes. These parasites invade the soft root tissues of tomato plants, causing increased cell division and negatively impacting plant growth. </a:t>
            </a:r>
            <a:r>
              <a:rPr b="1" lang="en" sz="2400">
                <a:solidFill>
                  <a:srgbClr val="FF0000"/>
                </a:solidFill>
              </a:rPr>
              <a:t>Lose 15 tomatoes unless your plants are resistant to root knot nematodes.</a:t>
            </a:r>
            <a:endParaRPr/>
          </a:p>
        </p:txBody>
      </p:sp>
      <p:pic>
        <p:nvPicPr>
          <p:cNvPr id="296" name="Google Shape;296;p46">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297" name="Google Shape;297;p46"/>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a:t>
            </a:r>
            <a:r>
              <a:rPr lang="en"/>
              <a:t>ing Scenario 1</a:t>
            </a:r>
            <a:endParaRPr/>
          </a:p>
        </p:txBody>
      </p:sp>
      <p:sp>
        <p:nvSpPr>
          <p:cNvPr id="303" name="Google Shape;303;p47"/>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Scientific Misinformation! An outbreak of a novel viral disease, tomato flu (for the red, round rash it produces on infected humans), is mis-attributed to the consumption of tomatoes. Even though the information is quickly corrected, the damage has been done, and rumors persist. </a:t>
            </a:r>
            <a:r>
              <a:rPr b="1" lang="en" sz="2400">
                <a:solidFill>
                  <a:srgbClr val="FF0000"/>
                </a:solidFill>
              </a:rPr>
              <a:t>All tomato farmers reduce your earnings by half this year.</a:t>
            </a:r>
            <a:endParaRPr/>
          </a:p>
        </p:txBody>
      </p:sp>
      <p:pic>
        <p:nvPicPr>
          <p:cNvPr id="304" name="Google Shape;304;p47">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05" name="Google Shape;305;p47"/>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2</a:t>
            </a:r>
            <a:endParaRPr/>
          </a:p>
        </p:txBody>
      </p:sp>
      <p:sp>
        <p:nvSpPr>
          <p:cNvPr id="311" name="Google Shape;311;p48"/>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Home Depot decides to expand its marketing of patio container gardening. If you have the </a:t>
            </a:r>
            <a:r>
              <a:rPr b="1" lang="en" sz="2400">
                <a:solidFill>
                  <a:srgbClr val="FF0000"/>
                </a:solidFill>
              </a:rPr>
              <a:t>Bush Goliath Tomato</a:t>
            </a:r>
            <a:r>
              <a:rPr b="1" lang="en" sz="2400">
                <a:solidFill>
                  <a:schemeClr val="dk1"/>
                </a:solidFill>
              </a:rPr>
              <a:t> </a:t>
            </a:r>
            <a:r>
              <a:rPr lang="en" sz="2400">
                <a:solidFill>
                  <a:schemeClr val="dk1"/>
                </a:solidFill>
              </a:rPr>
              <a:t>modification, you sell your seeds to Home Depot instead of to farmers.</a:t>
            </a:r>
            <a:r>
              <a:rPr b="1" lang="en" sz="2400">
                <a:solidFill>
                  <a:schemeClr val="dk1"/>
                </a:solidFill>
              </a:rPr>
              <a:t> </a:t>
            </a:r>
            <a:r>
              <a:rPr b="1" lang="en" sz="2400">
                <a:solidFill>
                  <a:srgbClr val="FF0000"/>
                </a:solidFill>
              </a:rPr>
              <a:t>Double your earnings for this year</a:t>
            </a:r>
            <a:r>
              <a:rPr lang="en" sz="2400">
                <a:solidFill>
                  <a:srgbClr val="FF0000"/>
                </a:solidFill>
              </a:rPr>
              <a:t>.</a:t>
            </a:r>
            <a:endParaRPr/>
          </a:p>
        </p:txBody>
      </p:sp>
      <p:pic>
        <p:nvPicPr>
          <p:cNvPr id="312" name="Google Shape;312;p48">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13" name="Google Shape;313;p48"/>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3</a:t>
            </a:r>
            <a:endParaRPr/>
          </a:p>
        </p:txBody>
      </p:sp>
      <p:sp>
        <p:nvSpPr>
          <p:cNvPr id="319" name="Google Shape;319;p49"/>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A TikTok raging against genetically modified crops goes viral, and there is a rapid decline in consumers purchasing tomatoes created with genetic engineering. </a:t>
            </a:r>
            <a:r>
              <a:rPr b="1" lang="en" sz="2400">
                <a:solidFill>
                  <a:srgbClr val="FF0000"/>
                </a:solidFill>
              </a:rPr>
              <a:t>Decrease your earnings by $5 for EACH genetically modified trait that is expressed in your tomatoes (maximum of $20 deduction). </a:t>
            </a:r>
            <a:endParaRPr/>
          </a:p>
        </p:txBody>
      </p:sp>
      <p:pic>
        <p:nvPicPr>
          <p:cNvPr id="320" name="Google Shape;320;p49">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21" name="Google Shape;321;p49"/>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4</a:t>
            </a:r>
            <a:endParaRPr/>
          </a:p>
        </p:txBody>
      </p:sp>
      <p:sp>
        <p:nvSpPr>
          <p:cNvPr id="327" name="Google Shape;327;p50"/>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rPr>
              <a:t>Hot </a:t>
            </a:r>
            <a:r>
              <a:rPr lang="en" strike="sngStrike">
                <a:solidFill>
                  <a:schemeClr val="dk1"/>
                </a:solidFill>
              </a:rPr>
              <a:t>potato</a:t>
            </a:r>
            <a:r>
              <a:rPr lang="en">
                <a:solidFill>
                  <a:schemeClr val="dk1"/>
                </a:solidFill>
              </a:rPr>
              <a:t> tomato</a:t>
            </a:r>
            <a:r>
              <a:rPr lang="en">
                <a:solidFill>
                  <a:schemeClr val="dk1"/>
                </a:solidFill>
              </a:rPr>
              <a:t>: randomly choose option A or option B to see what happens!</a:t>
            </a:r>
            <a:endParaRPr>
              <a:solidFill>
                <a:schemeClr val="dk1"/>
              </a:solidFill>
            </a:endParaRPr>
          </a:p>
          <a:p>
            <a:pPr indent="0" lvl="0" marL="0" rtl="0" algn="l">
              <a:spcBef>
                <a:spcPts val="1000"/>
              </a:spcBef>
              <a:spcAft>
                <a:spcPts val="0"/>
              </a:spcAft>
              <a:buClr>
                <a:schemeClr val="dk1"/>
              </a:buClr>
              <a:buSzPts val="1100"/>
              <a:buFont typeface="Arial"/>
              <a:buNone/>
            </a:pPr>
            <a:r>
              <a:t/>
            </a:r>
            <a:endParaRPr>
              <a:solidFill>
                <a:schemeClr val="dk1"/>
              </a:solidFill>
            </a:endParaRPr>
          </a:p>
          <a:p>
            <a:pPr indent="0" lvl="0" marL="0" rtl="0" algn="ctr">
              <a:spcBef>
                <a:spcPts val="1000"/>
              </a:spcBef>
              <a:spcAft>
                <a:spcPts val="0"/>
              </a:spcAft>
              <a:buClr>
                <a:schemeClr val="dk1"/>
              </a:buClr>
              <a:buSzPts val="1100"/>
              <a:buFont typeface="Arial"/>
              <a:buNone/>
            </a:pPr>
            <a:r>
              <a:rPr lang="en" sz="2100" u="sng">
                <a:solidFill>
                  <a:schemeClr val="hlink"/>
                </a:solidFill>
                <a:hlinkClick action="ppaction://hlinksldjump" r:id="rId3"/>
              </a:rPr>
              <a:t>Hot Tomato Option A</a:t>
            </a:r>
            <a:endParaRPr/>
          </a:p>
          <a:p>
            <a:pPr indent="0" lvl="0" marL="0" rtl="0" algn="ctr">
              <a:spcBef>
                <a:spcPts val="1200"/>
              </a:spcBef>
              <a:spcAft>
                <a:spcPts val="0"/>
              </a:spcAft>
              <a:buClr>
                <a:schemeClr val="dk1"/>
              </a:buClr>
              <a:buSzPts val="1100"/>
              <a:buFont typeface="Arial"/>
              <a:buNone/>
            </a:pPr>
            <a:r>
              <a:rPr lang="en" sz="2100" u="sng">
                <a:solidFill>
                  <a:schemeClr val="hlink"/>
                </a:solidFill>
                <a:hlinkClick action="ppaction://hlinksldjump" r:id="rId4"/>
              </a:rPr>
              <a:t>Hot Tomato Option B</a:t>
            </a:r>
            <a:endParaRPr sz="1400">
              <a:solidFill>
                <a:schemeClr val="dk1"/>
              </a:solidFill>
            </a:endParaRPr>
          </a:p>
          <a:p>
            <a:pPr indent="0" lvl="0" marL="0" rtl="0" algn="l">
              <a:spcBef>
                <a:spcPts val="1200"/>
              </a:spcBef>
              <a:spcAft>
                <a:spcPts val="1000"/>
              </a:spcAft>
              <a:buClr>
                <a:schemeClr val="dk1"/>
              </a:buClr>
              <a:buSzPts val="1100"/>
              <a:buFont typeface="Arial"/>
              <a:buNone/>
            </a:pPr>
            <a:r>
              <a:t/>
            </a:r>
            <a:endParaRPr>
              <a:solidFill>
                <a:schemeClr val="dk1"/>
              </a:solidFill>
            </a:endParaRPr>
          </a:p>
        </p:txBody>
      </p:sp>
      <p:pic>
        <p:nvPicPr>
          <p:cNvPr id="328" name="Google Shape;328;p50">
            <a:hlinkClick action="ppaction://hlinksldjump" r:id="rId5"/>
          </p:cNvPr>
          <p:cNvPicPr preferRelativeResize="0"/>
          <p:nvPr/>
        </p:nvPicPr>
        <p:blipFill>
          <a:blip r:embed="rId6">
            <a:alphaModFix/>
          </a:blip>
          <a:stretch>
            <a:fillRect/>
          </a:stretch>
        </p:blipFill>
        <p:spPr>
          <a:xfrm>
            <a:off x="7694550" y="1463213"/>
            <a:ext cx="1274824" cy="2217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4</a:t>
            </a:r>
            <a:r>
              <a:rPr lang="en"/>
              <a:t> A</a:t>
            </a:r>
            <a:endParaRPr/>
          </a:p>
        </p:txBody>
      </p:sp>
      <p:sp>
        <p:nvSpPr>
          <p:cNvPr id="334" name="Google Shape;334;p51"/>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Drug innovation! Bayer creates a new painkiller with naturally-occurring capsaicinoids as the active ingredient. Customers flock to purchase this new drug. If you farmed the </a:t>
            </a:r>
            <a:r>
              <a:rPr b="1" lang="en" sz="2400">
                <a:solidFill>
                  <a:srgbClr val="FF0000"/>
                </a:solidFill>
              </a:rPr>
              <a:t>spicy tomato</a:t>
            </a:r>
            <a:r>
              <a:rPr b="1" lang="en" sz="2400">
                <a:solidFill>
                  <a:schemeClr val="dk1"/>
                </a:solidFill>
              </a:rPr>
              <a:t> </a:t>
            </a:r>
            <a:r>
              <a:rPr lang="en" sz="2400">
                <a:solidFill>
                  <a:schemeClr val="dk1"/>
                </a:solidFill>
              </a:rPr>
              <a:t>variety, sell your crop to Bayer and </a:t>
            </a:r>
            <a:r>
              <a:rPr b="1" lang="en" sz="2400">
                <a:solidFill>
                  <a:srgbClr val="FF0000"/>
                </a:solidFill>
              </a:rPr>
              <a:t>double your earnings.</a:t>
            </a:r>
            <a:r>
              <a:rPr lang="en" sz="2400">
                <a:solidFill>
                  <a:srgbClr val="FF0000"/>
                </a:solidFill>
              </a:rPr>
              <a:t> </a:t>
            </a:r>
            <a:endParaRPr/>
          </a:p>
        </p:txBody>
      </p:sp>
      <p:pic>
        <p:nvPicPr>
          <p:cNvPr id="335" name="Google Shape;335;p51">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36" name="Google Shape;336;p51"/>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4</a:t>
            </a:r>
            <a:r>
              <a:rPr lang="en"/>
              <a:t> B</a:t>
            </a:r>
            <a:endParaRPr/>
          </a:p>
        </p:txBody>
      </p:sp>
      <p:sp>
        <p:nvSpPr>
          <p:cNvPr id="342" name="Google Shape;342;p52"/>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Clr>
                <a:schemeClr val="dk1"/>
              </a:buClr>
              <a:buSzPts val="1100"/>
              <a:buFont typeface="Arial"/>
              <a:buNone/>
            </a:pPr>
            <a:r>
              <a:rPr lang="en" sz="2400">
                <a:solidFill>
                  <a:schemeClr val="dk1"/>
                </a:solidFill>
              </a:rPr>
              <a:t>Dragons love spicy salsa. A viral outbreak attacks some local crops in your area. The good news? It targets jalapenos and not tomatoes. The bad news? The spicy salsa market is struggling. Spicy tomatoes to the rescue! If you farmed </a:t>
            </a:r>
            <a:r>
              <a:rPr b="1" lang="en" sz="2400">
                <a:solidFill>
                  <a:srgbClr val="FF0000"/>
                </a:solidFill>
              </a:rPr>
              <a:t>spicy tomatoes, your crop is in high demand. Increase your earnings by $5.</a:t>
            </a:r>
            <a:endParaRPr/>
          </a:p>
        </p:txBody>
      </p:sp>
      <p:pic>
        <p:nvPicPr>
          <p:cNvPr id="343" name="Google Shape;343;p52">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44" name="Google Shape;344;p52"/>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5</a:t>
            </a:r>
            <a:endParaRPr/>
          </a:p>
        </p:txBody>
      </p:sp>
      <p:sp>
        <p:nvSpPr>
          <p:cNvPr id="350" name="Google Shape;350;p53"/>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The CDC releases a successful campaign touting the health benefits of antioxidants like anthocyanins. The price of </a:t>
            </a:r>
            <a:r>
              <a:rPr b="1" lang="en" sz="2400">
                <a:solidFill>
                  <a:srgbClr val="FF0000"/>
                </a:solidFill>
              </a:rPr>
              <a:t>purple-fleshed tomatoes and blue tomatoes increases dramatically, tripling your annual earnings.</a:t>
            </a:r>
            <a:endParaRPr/>
          </a:p>
        </p:txBody>
      </p:sp>
      <p:pic>
        <p:nvPicPr>
          <p:cNvPr id="351" name="Google Shape;351;p53">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52" name="Google Shape;352;p53"/>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Here Today, Gone Tomato Growing Scenarios </a:t>
            </a:r>
            <a:endParaRPr/>
          </a:p>
        </p:txBody>
      </p:sp>
      <p:sp>
        <p:nvSpPr>
          <p:cNvPr id="148" name="Google Shape;148;p27"/>
          <p:cNvSpPr txBox="1"/>
          <p:nvPr>
            <p:ph idx="1" type="body"/>
          </p:nvPr>
        </p:nvSpPr>
        <p:spPr>
          <a:xfrm>
            <a:off x="2491950" y="1147050"/>
            <a:ext cx="2135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u="sng">
                <a:solidFill>
                  <a:schemeClr val="hlink"/>
                </a:solidFill>
                <a:hlinkClick action="ppaction://hlinksldjump" r:id="rId3"/>
              </a:rPr>
              <a:t>Growing 1</a:t>
            </a:r>
            <a:endParaRPr sz="2100"/>
          </a:p>
          <a:p>
            <a:pPr indent="0" lvl="0" marL="0" rtl="0" algn="l">
              <a:spcBef>
                <a:spcPts val="1200"/>
              </a:spcBef>
              <a:spcAft>
                <a:spcPts val="0"/>
              </a:spcAft>
              <a:buNone/>
            </a:pPr>
            <a:r>
              <a:rPr lang="en" sz="2100" u="sng">
                <a:solidFill>
                  <a:schemeClr val="hlink"/>
                </a:solidFill>
                <a:hlinkClick action="ppaction://hlinksldjump" r:id="rId4"/>
              </a:rPr>
              <a:t>Growing 2</a:t>
            </a:r>
            <a:endParaRPr sz="2100"/>
          </a:p>
          <a:p>
            <a:pPr indent="0" lvl="0" marL="0" rtl="0" algn="l">
              <a:spcBef>
                <a:spcPts val="1200"/>
              </a:spcBef>
              <a:spcAft>
                <a:spcPts val="0"/>
              </a:spcAft>
              <a:buClr>
                <a:schemeClr val="dk1"/>
              </a:buClr>
              <a:buSzPts val="1100"/>
              <a:buFont typeface="Arial"/>
              <a:buNone/>
            </a:pPr>
            <a:r>
              <a:rPr lang="en" sz="2100" u="sng">
                <a:solidFill>
                  <a:schemeClr val="hlink"/>
                </a:solidFill>
                <a:hlinkClick action="ppaction://hlinksldjump" r:id="rId5"/>
              </a:rPr>
              <a:t>Growing 3</a:t>
            </a:r>
            <a:endParaRPr sz="2100"/>
          </a:p>
          <a:p>
            <a:pPr indent="0" lvl="0" marL="0" rtl="0" algn="l">
              <a:spcBef>
                <a:spcPts val="1200"/>
              </a:spcBef>
              <a:spcAft>
                <a:spcPts val="0"/>
              </a:spcAft>
              <a:buNone/>
            </a:pPr>
            <a:r>
              <a:rPr lang="en" sz="2100" u="sng">
                <a:solidFill>
                  <a:schemeClr val="hlink"/>
                </a:solidFill>
                <a:hlinkClick action="ppaction://hlinksldjump" r:id="rId6"/>
              </a:rPr>
              <a:t>Growing 4</a:t>
            </a:r>
            <a:endParaRPr sz="2100"/>
          </a:p>
          <a:p>
            <a:pPr indent="0" lvl="0" marL="0" rtl="0" algn="l">
              <a:spcBef>
                <a:spcPts val="1200"/>
              </a:spcBef>
              <a:spcAft>
                <a:spcPts val="0"/>
              </a:spcAft>
              <a:buNone/>
            </a:pPr>
            <a:r>
              <a:rPr lang="en" sz="2100" u="sng">
                <a:solidFill>
                  <a:schemeClr val="hlink"/>
                </a:solidFill>
                <a:hlinkClick action="ppaction://hlinksldjump" r:id="rId7"/>
              </a:rPr>
              <a:t>Growing 5</a:t>
            </a:r>
            <a:endParaRPr sz="2100"/>
          </a:p>
          <a:p>
            <a:pPr indent="0" lvl="0" marL="0" rtl="0" algn="l">
              <a:spcBef>
                <a:spcPts val="1200"/>
              </a:spcBef>
              <a:spcAft>
                <a:spcPts val="1200"/>
              </a:spcAft>
              <a:buClr>
                <a:schemeClr val="dk1"/>
              </a:buClr>
              <a:buSzPts val="1100"/>
              <a:buFont typeface="Arial"/>
              <a:buNone/>
            </a:pPr>
            <a:r>
              <a:rPr lang="en" sz="2100" u="sng">
                <a:solidFill>
                  <a:schemeClr val="hlink"/>
                </a:solidFill>
                <a:hlinkClick action="ppaction://hlinksldjump" r:id="rId8"/>
              </a:rPr>
              <a:t>Growing 6</a:t>
            </a:r>
            <a:endParaRPr sz="2100"/>
          </a:p>
        </p:txBody>
      </p:sp>
      <p:sp>
        <p:nvSpPr>
          <p:cNvPr id="149" name="Google Shape;149;p27"/>
          <p:cNvSpPr txBox="1"/>
          <p:nvPr>
            <p:ph idx="1" type="body"/>
          </p:nvPr>
        </p:nvSpPr>
        <p:spPr>
          <a:xfrm>
            <a:off x="4977225" y="1125350"/>
            <a:ext cx="2135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u="sng">
                <a:solidFill>
                  <a:schemeClr val="hlink"/>
                </a:solidFill>
                <a:hlinkClick action="ppaction://hlinksldjump" r:id="rId9"/>
              </a:rPr>
              <a:t>Growing 7</a:t>
            </a:r>
            <a:endParaRPr sz="2100"/>
          </a:p>
          <a:p>
            <a:pPr indent="0" lvl="0" marL="0" rtl="0" algn="l">
              <a:spcBef>
                <a:spcPts val="1200"/>
              </a:spcBef>
              <a:spcAft>
                <a:spcPts val="0"/>
              </a:spcAft>
              <a:buNone/>
            </a:pPr>
            <a:r>
              <a:rPr lang="en" sz="2100" u="sng">
                <a:solidFill>
                  <a:schemeClr val="hlink"/>
                </a:solidFill>
                <a:hlinkClick action="ppaction://hlinksldjump" r:id="rId10"/>
              </a:rPr>
              <a:t>Growing 8</a:t>
            </a:r>
            <a:endParaRPr sz="2100"/>
          </a:p>
          <a:p>
            <a:pPr indent="0" lvl="0" marL="0" rtl="0" algn="l">
              <a:spcBef>
                <a:spcPts val="1200"/>
              </a:spcBef>
              <a:spcAft>
                <a:spcPts val="0"/>
              </a:spcAft>
              <a:buNone/>
            </a:pPr>
            <a:r>
              <a:rPr lang="en" sz="2100" u="sng">
                <a:solidFill>
                  <a:schemeClr val="hlink"/>
                </a:solidFill>
                <a:hlinkClick action="ppaction://hlinksldjump" r:id="rId11"/>
              </a:rPr>
              <a:t>Growing 9</a:t>
            </a:r>
            <a:endParaRPr sz="2100"/>
          </a:p>
          <a:p>
            <a:pPr indent="0" lvl="0" marL="0" rtl="0" algn="l">
              <a:spcBef>
                <a:spcPts val="1200"/>
              </a:spcBef>
              <a:spcAft>
                <a:spcPts val="0"/>
              </a:spcAft>
              <a:buNone/>
            </a:pPr>
            <a:r>
              <a:rPr lang="en" sz="2100" u="sng">
                <a:solidFill>
                  <a:schemeClr val="hlink"/>
                </a:solidFill>
                <a:hlinkClick action="ppaction://hlinksldjump" r:id="rId12"/>
              </a:rPr>
              <a:t>Growing 10</a:t>
            </a:r>
            <a:endParaRPr sz="2100"/>
          </a:p>
          <a:p>
            <a:pPr indent="0" lvl="0" marL="0" rtl="0" algn="l">
              <a:spcBef>
                <a:spcPts val="1200"/>
              </a:spcBef>
              <a:spcAft>
                <a:spcPts val="0"/>
              </a:spcAft>
              <a:buNone/>
            </a:pPr>
            <a:r>
              <a:rPr lang="en" sz="2100" u="sng">
                <a:solidFill>
                  <a:schemeClr val="hlink"/>
                </a:solidFill>
                <a:hlinkClick action="ppaction://hlinksldjump" r:id="rId13"/>
              </a:rPr>
              <a:t>Growing 11</a:t>
            </a:r>
            <a:endParaRPr sz="2100"/>
          </a:p>
          <a:p>
            <a:pPr indent="0" lvl="0" marL="0" rtl="0" algn="l">
              <a:spcBef>
                <a:spcPts val="1200"/>
              </a:spcBef>
              <a:spcAft>
                <a:spcPts val="1200"/>
              </a:spcAft>
              <a:buNone/>
            </a:pPr>
            <a:r>
              <a:rPr lang="en" sz="2100" u="sng">
                <a:solidFill>
                  <a:schemeClr val="hlink"/>
                </a:solidFill>
                <a:hlinkClick action="ppaction://hlinksldjump" r:id="rId14"/>
              </a:rPr>
              <a:t>Growing 12</a:t>
            </a:r>
            <a:endParaRPr sz="2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6</a:t>
            </a:r>
            <a:endParaRPr/>
          </a:p>
        </p:txBody>
      </p:sp>
      <p:sp>
        <p:nvSpPr>
          <p:cNvPr id="358" name="Google Shape;358;p54"/>
          <p:cNvSpPr txBox="1"/>
          <p:nvPr>
            <p:ph idx="1" type="body"/>
          </p:nvPr>
        </p:nvSpPr>
        <p:spPr>
          <a:xfrm>
            <a:off x="311700" y="1152475"/>
            <a:ext cx="71010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400">
                <a:solidFill>
                  <a:schemeClr val="dk1"/>
                </a:solidFill>
              </a:rPr>
              <a:t>Shipping strike! Truck drivers nationwide decide to strike for higher pay and better benefits, and during this time, shipping rates decrease drastically. Produce shipments sit for weeks in semi trucks waiting for a driver to deliver them to grocery stores. Only the shelf-stable tomato varieties arrive intact. </a:t>
            </a:r>
            <a:r>
              <a:rPr b="1" lang="en" sz="2400">
                <a:solidFill>
                  <a:srgbClr val="FF0000"/>
                </a:solidFill>
              </a:rPr>
              <a:t>Decrease your total earnings by half unless you farmed the FlavrSavr tomato.</a:t>
            </a:r>
            <a:endParaRPr sz="2400">
              <a:solidFill>
                <a:srgbClr val="FF0000"/>
              </a:solidFill>
            </a:endParaRPr>
          </a:p>
          <a:p>
            <a:pPr indent="0" lvl="0" marL="0" rtl="0" algn="l">
              <a:spcBef>
                <a:spcPts val="1000"/>
              </a:spcBef>
              <a:spcAft>
                <a:spcPts val="1200"/>
              </a:spcAft>
              <a:buNone/>
            </a:pPr>
            <a:r>
              <a:t/>
            </a:r>
            <a:endParaRPr/>
          </a:p>
        </p:txBody>
      </p:sp>
      <p:pic>
        <p:nvPicPr>
          <p:cNvPr id="359" name="Google Shape;359;p54">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60" name="Google Shape;360;p54"/>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7</a:t>
            </a:r>
            <a:endParaRPr/>
          </a:p>
        </p:txBody>
      </p:sp>
      <p:sp>
        <p:nvSpPr>
          <p:cNvPr id="366" name="Google Shape;366;p55"/>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A new health report is released, and it shows that certain tomatoes can confer multiple health benefits. As a result, all varieties of tomatoes that have enhanced nutrient production are in high demand. </a:t>
            </a:r>
            <a:r>
              <a:rPr b="1" lang="en" sz="2400">
                <a:solidFill>
                  <a:srgbClr val="FF0000"/>
                </a:solidFill>
              </a:rPr>
              <a:t>Double your selling price if your tomatoes produce GABA, Vitamin D, or anthocyanin. </a:t>
            </a:r>
            <a:endParaRPr/>
          </a:p>
        </p:txBody>
      </p:sp>
      <p:pic>
        <p:nvPicPr>
          <p:cNvPr id="367" name="Google Shape;367;p55">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68" name="Google Shape;368;p55"/>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8</a:t>
            </a:r>
            <a:endParaRPr/>
          </a:p>
        </p:txBody>
      </p:sp>
      <p:sp>
        <p:nvSpPr>
          <p:cNvPr id="374" name="Google Shape;374;p56"/>
          <p:cNvSpPr txBox="1"/>
          <p:nvPr>
            <p:ph idx="1" type="body"/>
          </p:nvPr>
        </p:nvSpPr>
        <p:spPr>
          <a:xfrm>
            <a:off x="311700" y="1152475"/>
            <a:ext cx="71010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000"/>
              </a:spcAft>
              <a:buNone/>
            </a:pPr>
            <a:r>
              <a:rPr lang="en" sz="2400">
                <a:solidFill>
                  <a:schemeClr val="dk1"/>
                </a:solidFill>
              </a:rPr>
              <a:t>There’s a hole in the ozone, dear Liza.</a:t>
            </a:r>
            <a:r>
              <a:rPr b="1" lang="en" sz="2400">
                <a:solidFill>
                  <a:schemeClr val="dk1"/>
                </a:solidFill>
              </a:rPr>
              <a:t> </a:t>
            </a:r>
            <a:r>
              <a:rPr lang="en" sz="2400">
                <a:solidFill>
                  <a:schemeClr val="dk1"/>
                </a:solidFill>
              </a:rPr>
              <a:t>As our carbon emissions worsen, the incidence of sunburn and therefore skin cancer increases. Consumers attempt to avoid chemical sunscreens but don’t prefer the consistency of mineral-based sunscreen. Tomatoes to the rescue! </a:t>
            </a:r>
            <a:r>
              <a:rPr b="1" lang="en" sz="2400">
                <a:solidFill>
                  <a:srgbClr val="FF0000"/>
                </a:solidFill>
              </a:rPr>
              <a:t>Increase your earnings by $15 if you are farming the Increased Nutrient Production variety</a:t>
            </a:r>
            <a:r>
              <a:rPr lang="en" sz="2400">
                <a:solidFill>
                  <a:srgbClr val="FF0000"/>
                </a:solidFill>
              </a:rPr>
              <a:t>,</a:t>
            </a:r>
            <a:r>
              <a:rPr lang="en" sz="2400">
                <a:solidFill>
                  <a:schemeClr val="dk1"/>
                </a:solidFill>
              </a:rPr>
              <a:t> which is now in high demand due to its benefits against UV damage. </a:t>
            </a:r>
            <a:endParaRPr/>
          </a:p>
        </p:txBody>
      </p:sp>
      <p:pic>
        <p:nvPicPr>
          <p:cNvPr id="375" name="Google Shape;375;p56">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76" name="Google Shape;376;p56"/>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9</a:t>
            </a:r>
            <a:endParaRPr/>
          </a:p>
        </p:txBody>
      </p:sp>
      <p:sp>
        <p:nvSpPr>
          <p:cNvPr id="382" name="Google Shape;382;p57"/>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A warm summer with relatively mild weather has everyone spending time outside of the house. Healthy, portable snack foods are especially popular with families eating on the go; nobody wants to go inside long enough to prepare snacks. </a:t>
            </a:r>
            <a:r>
              <a:rPr b="1" lang="en" sz="2400">
                <a:solidFill>
                  <a:srgbClr val="FF0000"/>
                </a:solidFill>
              </a:rPr>
              <a:t>Increase your earnings by $10 if you farmed cherry tomatoes.</a:t>
            </a:r>
            <a:endParaRPr/>
          </a:p>
        </p:txBody>
      </p:sp>
      <p:pic>
        <p:nvPicPr>
          <p:cNvPr id="383" name="Google Shape;383;p57">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84" name="Google Shape;384;p57"/>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10</a:t>
            </a:r>
            <a:endParaRPr/>
          </a:p>
        </p:txBody>
      </p:sp>
      <p:sp>
        <p:nvSpPr>
          <p:cNvPr id="390" name="Google Shape;390;p58"/>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Everyone loves tomatoes! This year, nobody can get enough tomatoes. Tomato soup, tomato salad, tomatoes on burgers, tomato sandwiches, fried green tomatoes… all tomatoes are flying off the shelves! </a:t>
            </a:r>
            <a:r>
              <a:rPr b="1" lang="en" sz="2400">
                <a:solidFill>
                  <a:srgbClr val="FF0000"/>
                </a:solidFill>
              </a:rPr>
              <a:t>All farmers increase their earnings by $15. If you farmed the Increased Yield tomato, increase your earnings by $30 instead!</a:t>
            </a:r>
            <a:endParaRPr/>
          </a:p>
        </p:txBody>
      </p:sp>
      <p:pic>
        <p:nvPicPr>
          <p:cNvPr id="391" name="Google Shape;391;p58">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392" name="Google Shape;392;p58"/>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11</a:t>
            </a:r>
            <a:endParaRPr/>
          </a:p>
        </p:txBody>
      </p:sp>
      <p:sp>
        <p:nvSpPr>
          <p:cNvPr id="398" name="Google Shape;398;p59"/>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The NIH introduces a grant program for foods that can be used in pharmaceuticals</a:t>
            </a:r>
            <a:r>
              <a:rPr lang="en" sz="2400">
                <a:solidFill>
                  <a:schemeClr val="dk1"/>
                </a:solidFill>
              </a:rPr>
              <a:t>! </a:t>
            </a:r>
            <a:r>
              <a:rPr b="1" lang="en" sz="2400">
                <a:solidFill>
                  <a:srgbClr val="FF0000"/>
                </a:solidFill>
              </a:rPr>
              <a:t>All farmers growing spicy tomatoes,</a:t>
            </a:r>
            <a:r>
              <a:rPr lang="en" sz="2400">
                <a:solidFill>
                  <a:schemeClr val="dk1"/>
                </a:solidFill>
              </a:rPr>
              <a:t> </a:t>
            </a:r>
            <a:r>
              <a:rPr b="1" lang="en" sz="2400">
                <a:solidFill>
                  <a:srgbClr val="FF0000"/>
                </a:solidFill>
              </a:rPr>
              <a:t>increased nutrient production, vitamin D, or increased GABA production receive $80 of grant money.</a:t>
            </a:r>
            <a:endParaRPr/>
          </a:p>
        </p:txBody>
      </p:sp>
      <p:pic>
        <p:nvPicPr>
          <p:cNvPr id="399" name="Google Shape;399;p59">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400" name="Google Shape;400;p59"/>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Selling Scenario 12</a:t>
            </a:r>
            <a:endParaRPr/>
          </a:p>
        </p:txBody>
      </p:sp>
      <p:sp>
        <p:nvSpPr>
          <p:cNvPr id="406" name="Google Shape;406;p60"/>
          <p:cNvSpPr txBox="1"/>
          <p:nvPr>
            <p:ph idx="1" type="body"/>
          </p:nvPr>
        </p:nvSpPr>
        <p:spPr>
          <a:xfrm>
            <a:off x="311700" y="1152475"/>
            <a:ext cx="710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000"/>
              </a:spcAft>
              <a:buNone/>
            </a:pPr>
            <a:r>
              <a:rPr lang="en" sz="2400">
                <a:solidFill>
                  <a:schemeClr val="dk1"/>
                </a:solidFill>
              </a:rPr>
              <a:t>A wave of germaphobia </a:t>
            </a:r>
            <a:r>
              <a:rPr lang="en" sz="2400">
                <a:solidFill>
                  <a:schemeClr val="dk1"/>
                </a:solidFill>
              </a:rPr>
              <a:t>sweeps</a:t>
            </a:r>
            <a:r>
              <a:rPr lang="en" sz="2400">
                <a:solidFill>
                  <a:schemeClr val="dk1"/>
                </a:solidFill>
              </a:rPr>
              <a:t> the country, making people </a:t>
            </a:r>
            <a:r>
              <a:rPr lang="en" sz="2400">
                <a:solidFill>
                  <a:schemeClr val="dk1"/>
                </a:solidFill>
              </a:rPr>
              <a:t>afraid</a:t>
            </a:r>
            <a:r>
              <a:rPr lang="en" sz="2400">
                <a:solidFill>
                  <a:schemeClr val="dk1"/>
                </a:solidFill>
              </a:rPr>
              <a:t> of catching plant diseases. Disease resistant varieties are suddenly more attractive to consumers. </a:t>
            </a:r>
            <a:r>
              <a:rPr b="1" lang="en" sz="2400">
                <a:solidFill>
                  <a:srgbClr val="FF0000"/>
                </a:solidFill>
              </a:rPr>
              <a:t>All farmers growing disease resistant tomatoes, double your profits.</a:t>
            </a:r>
            <a:endParaRPr/>
          </a:p>
        </p:txBody>
      </p:sp>
      <p:pic>
        <p:nvPicPr>
          <p:cNvPr id="407" name="Google Shape;407;p60">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408" name="Google Shape;408;p60"/>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Selling Season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sz="4800"/>
              <a:t>Here Today, Gone Tomato</a:t>
            </a:r>
            <a:endParaRPr/>
          </a:p>
        </p:txBody>
      </p:sp>
      <p:sp>
        <p:nvSpPr>
          <p:cNvPr id="155" name="Google Shape;155;p28"/>
          <p:cNvSpPr txBox="1"/>
          <p:nvPr>
            <p:ph idx="1" type="body"/>
          </p:nvPr>
        </p:nvSpPr>
        <p:spPr>
          <a:xfrm>
            <a:off x="628650" y="1197769"/>
            <a:ext cx="7886700" cy="3774300"/>
          </a:xfrm>
          <a:prstGeom prst="rect">
            <a:avLst/>
          </a:prstGeom>
        </p:spPr>
        <p:txBody>
          <a:bodyPr anchorCtr="0" anchor="t" bIns="34275" lIns="68575" spcFirstLastPara="1" rIns="68575" wrap="square" tIns="34275">
            <a:normAutofit/>
          </a:bodyPr>
          <a:lstStyle/>
          <a:p>
            <a:pPr indent="0" lvl="0" marL="0" rtl="0" algn="ctr">
              <a:lnSpc>
                <a:spcPct val="70000"/>
              </a:lnSpc>
              <a:spcBef>
                <a:spcPts val="800"/>
              </a:spcBef>
              <a:spcAft>
                <a:spcPts val="0"/>
              </a:spcAft>
              <a:buNone/>
            </a:pPr>
            <a:r>
              <a:rPr lang="en" sz="3000"/>
              <a:t>Now we transition from growing to selling!</a:t>
            </a:r>
            <a:endParaRPr sz="3000"/>
          </a:p>
          <a:p>
            <a:pPr indent="0" lvl="0" marL="0" rtl="0" algn="ctr">
              <a:lnSpc>
                <a:spcPct val="70000"/>
              </a:lnSpc>
              <a:spcBef>
                <a:spcPts val="800"/>
              </a:spcBef>
              <a:spcAft>
                <a:spcPts val="0"/>
              </a:spcAft>
              <a:buNone/>
            </a:pPr>
            <a:r>
              <a:t/>
            </a:r>
            <a:endParaRPr sz="2400"/>
          </a:p>
          <a:p>
            <a:pPr indent="-317500" lvl="0" marL="342900" rtl="0" algn="l">
              <a:lnSpc>
                <a:spcPct val="70000"/>
              </a:lnSpc>
              <a:spcBef>
                <a:spcPts val="800"/>
              </a:spcBef>
              <a:spcAft>
                <a:spcPts val="0"/>
              </a:spcAft>
              <a:buSzPts val="2400"/>
              <a:buAutoNum type="arabicPeriod"/>
            </a:pPr>
            <a:r>
              <a:rPr lang="en" sz="2400"/>
              <a:t>Each tomato that you have left is now worth $2</a:t>
            </a:r>
            <a:endParaRPr sz="2400"/>
          </a:p>
          <a:p>
            <a:pPr indent="0" lvl="0" marL="342900" rtl="0" algn="l">
              <a:lnSpc>
                <a:spcPct val="70000"/>
              </a:lnSpc>
              <a:spcBef>
                <a:spcPts val="800"/>
              </a:spcBef>
              <a:spcAft>
                <a:spcPts val="0"/>
              </a:spcAft>
              <a:buNone/>
            </a:pPr>
            <a:r>
              <a:t/>
            </a:r>
            <a:endParaRPr sz="2400"/>
          </a:p>
          <a:p>
            <a:pPr indent="-317500" lvl="0" marL="342900" rtl="0" algn="l">
              <a:lnSpc>
                <a:spcPct val="70000"/>
              </a:lnSpc>
              <a:spcBef>
                <a:spcPts val="800"/>
              </a:spcBef>
              <a:spcAft>
                <a:spcPts val="0"/>
              </a:spcAft>
              <a:buSzPts val="2400"/>
              <a:buAutoNum type="arabicPeriod"/>
            </a:pPr>
            <a:r>
              <a:rPr lang="en" sz="2400"/>
              <a:t>Now track the amount of money that you have as we take you through a selling season!</a:t>
            </a:r>
            <a:endParaRPr sz="2400"/>
          </a:p>
          <a:p>
            <a:pPr indent="0" lvl="0" marL="0" rtl="0" algn="l">
              <a:lnSpc>
                <a:spcPct val="70000"/>
              </a:lnSpc>
              <a:spcBef>
                <a:spcPts val="80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Here Today, Gone Tomato Selling Scenarios </a:t>
            </a:r>
            <a:endParaRPr/>
          </a:p>
        </p:txBody>
      </p:sp>
      <p:sp>
        <p:nvSpPr>
          <p:cNvPr id="161" name="Google Shape;161;p29"/>
          <p:cNvSpPr txBox="1"/>
          <p:nvPr>
            <p:ph idx="1" type="body"/>
          </p:nvPr>
        </p:nvSpPr>
        <p:spPr>
          <a:xfrm>
            <a:off x="2436125" y="1084275"/>
            <a:ext cx="2135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u="sng">
                <a:solidFill>
                  <a:schemeClr val="hlink"/>
                </a:solidFill>
                <a:hlinkClick action="ppaction://hlinksldjump" r:id="rId3"/>
              </a:rPr>
              <a:t>Selling</a:t>
            </a:r>
            <a:r>
              <a:rPr lang="en" sz="2100" u="sng">
                <a:solidFill>
                  <a:schemeClr val="hlink"/>
                </a:solidFill>
                <a:hlinkClick action="ppaction://hlinksldjump" r:id="rId4"/>
              </a:rPr>
              <a:t> 1</a:t>
            </a:r>
            <a:endParaRPr sz="2100"/>
          </a:p>
          <a:p>
            <a:pPr indent="0" lvl="0" marL="0" rtl="0" algn="l">
              <a:spcBef>
                <a:spcPts val="1200"/>
              </a:spcBef>
              <a:spcAft>
                <a:spcPts val="0"/>
              </a:spcAft>
              <a:buNone/>
            </a:pPr>
            <a:r>
              <a:rPr lang="en" sz="2100" u="sng">
                <a:solidFill>
                  <a:schemeClr val="hlink"/>
                </a:solidFill>
                <a:hlinkClick action="ppaction://hlinksldjump" r:id="rId5"/>
              </a:rPr>
              <a:t>Selling</a:t>
            </a:r>
            <a:r>
              <a:rPr lang="en" sz="2100" u="sng">
                <a:solidFill>
                  <a:schemeClr val="hlink"/>
                </a:solidFill>
                <a:hlinkClick action="ppaction://hlinksldjump" r:id="rId6"/>
              </a:rPr>
              <a:t> 2</a:t>
            </a:r>
            <a:endParaRPr sz="2100"/>
          </a:p>
          <a:p>
            <a:pPr indent="0" lvl="0" marL="0" rtl="0" algn="l">
              <a:spcBef>
                <a:spcPts val="1200"/>
              </a:spcBef>
              <a:spcAft>
                <a:spcPts val="0"/>
              </a:spcAft>
              <a:buNone/>
            </a:pPr>
            <a:r>
              <a:rPr lang="en" sz="2100" u="sng">
                <a:solidFill>
                  <a:schemeClr val="hlink"/>
                </a:solidFill>
                <a:hlinkClick action="ppaction://hlinksldjump" r:id="rId7"/>
              </a:rPr>
              <a:t>Selling</a:t>
            </a:r>
            <a:r>
              <a:rPr lang="en" sz="2100" u="sng">
                <a:solidFill>
                  <a:schemeClr val="hlink"/>
                </a:solidFill>
                <a:hlinkClick action="ppaction://hlinksldjump" r:id="rId8"/>
              </a:rPr>
              <a:t> 3</a:t>
            </a:r>
            <a:endParaRPr sz="2100"/>
          </a:p>
          <a:p>
            <a:pPr indent="0" lvl="0" marL="0" rtl="0" algn="l">
              <a:spcBef>
                <a:spcPts val="1200"/>
              </a:spcBef>
              <a:spcAft>
                <a:spcPts val="0"/>
              </a:spcAft>
              <a:buNone/>
            </a:pPr>
            <a:r>
              <a:rPr lang="en" sz="2100" u="sng">
                <a:solidFill>
                  <a:schemeClr val="hlink"/>
                </a:solidFill>
                <a:hlinkClick action="ppaction://hlinksldjump" r:id="rId9"/>
              </a:rPr>
              <a:t>Selling</a:t>
            </a:r>
            <a:r>
              <a:rPr lang="en" sz="2100" u="sng">
                <a:solidFill>
                  <a:schemeClr val="hlink"/>
                </a:solidFill>
                <a:hlinkClick action="ppaction://hlinksldjump" r:id="rId10"/>
              </a:rPr>
              <a:t> 4</a:t>
            </a:r>
            <a:endParaRPr sz="2100"/>
          </a:p>
          <a:p>
            <a:pPr indent="0" lvl="0" marL="0" rtl="0" algn="l">
              <a:spcBef>
                <a:spcPts val="1200"/>
              </a:spcBef>
              <a:spcAft>
                <a:spcPts val="0"/>
              </a:spcAft>
              <a:buNone/>
            </a:pPr>
            <a:r>
              <a:rPr lang="en" sz="2100" u="sng">
                <a:solidFill>
                  <a:schemeClr val="hlink"/>
                </a:solidFill>
                <a:hlinkClick action="ppaction://hlinksldjump" r:id="rId11"/>
              </a:rPr>
              <a:t>Selling</a:t>
            </a:r>
            <a:r>
              <a:rPr lang="en" sz="2100" u="sng">
                <a:solidFill>
                  <a:schemeClr val="hlink"/>
                </a:solidFill>
                <a:hlinkClick action="ppaction://hlinksldjump" r:id="rId12"/>
              </a:rPr>
              <a:t> 5</a:t>
            </a:r>
            <a:endParaRPr sz="2100"/>
          </a:p>
          <a:p>
            <a:pPr indent="0" lvl="0" marL="0" rtl="0" algn="l">
              <a:spcBef>
                <a:spcPts val="1200"/>
              </a:spcBef>
              <a:spcAft>
                <a:spcPts val="1200"/>
              </a:spcAft>
              <a:buClr>
                <a:schemeClr val="dk1"/>
              </a:buClr>
              <a:buSzPts val="1100"/>
              <a:buFont typeface="Arial"/>
              <a:buNone/>
            </a:pPr>
            <a:r>
              <a:rPr lang="en" sz="2100" u="sng">
                <a:solidFill>
                  <a:schemeClr val="accent5"/>
                </a:solidFill>
                <a:hlinkClick action="ppaction://hlinksldjump" r:id="rId13">
                  <a:extLst>
                    <a:ext uri="{A12FA001-AC4F-418D-AE19-62706E023703}">
                      <ahyp:hlinkClr val="tx"/>
                    </a:ext>
                  </a:extLst>
                </a:hlinkClick>
              </a:rPr>
              <a:t>Selling 6</a:t>
            </a:r>
            <a:endParaRPr sz="2100"/>
          </a:p>
        </p:txBody>
      </p:sp>
      <p:sp>
        <p:nvSpPr>
          <p:cNvPr id="162" name="Google Shape;162;p29"/>
          <p:cNvSpPr txBox="1"/>
          <p:nvPr>
            <p:ph idx="1" type="body"/>
          </p:nvPr>
        </p:nvSpPr>
        <p:spPr>
          <a:xfrm>
            <a:off x="4503000" y="1017725"/>
            <a:ext cx="2135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u="sng">
                <a:solidFill>
                  <a:schemeClr val="hlink"/>
                </a:solidFill>
                <a:hlinkClick action="ppaction://hlinksldjump" r:id="rId14"/>
              </a:rPr>
              <a:t>Selling 7</a:t>
            </a:r>
            <a:endParaRPr sz="2100"/>
          </a:p>
          <a:p>
            <a:pPr indent="0" lvl="0" marL="0" rtl="0" algn="l">
              <a:spcBef>
                <a:spcPts val="1200"/>
              </a:spcBef>
              <a:spcAft>
                <a:spcPts val="0"/>
              </a:spcAft>
              <a:buNone/>
            </a:pPr>
            <a:r>
              <a:rPr lang="en" sz="2100" u="sng">
                <a:solidFill>
                  <a:schemeClr val="hlink"/>
                </a:solidFill>
                <a:hlinkClick action="ppaction://hlinksldjump" r:id="rId15"/>
              </a:rPr>
              <a:t>Selling 8</a:t>
            </a:r>
            <a:endParaRPr sz="2100"/>
          </a:p>
          <a:p>
            <a:pPr indent="0" lvl="0" marL="0" rtl="0" algn="l">
              <a:spcBef>
                <a:spcPts val="1200"/>
              </a:spcBef>
              <a:spcAft>
                <a:spcPts val="0"/>
              </a:spcAft>
              <a:buNone/>
            </a:pPr>
            <a:r>
              <a:rPr lang="en" sz="2100" u="sng">
                <a:solidFill>
                  <a:schemeClr val="hlink"/>
                </a:solidFill>
                <a:hlinkClick action="ppaction://hlinksldjump" r:id="rId16"/>
              </a:rPr>
              <a:t>Selling 9</a:t>
            </a:r>
            <a:endParaRPr sz="2100"/>
          </a:p>
          <a:p>
            <a:pPr indent="0" lvl="0" marL="0" rtl="0" algn="l">
              <a:spcBef>
                <a:spcPts val="1200"/>
              </a:spcBef>
              <a:spcAft>
                <a:spcPts val="0"/>
              </a:spcAft>
              <a:buNone/>
            </a:pPr>
            <a:r>
              <a:rPr lang="en" sz="2100" u="sng">
                <a:solidFill>
                  <a:schemeClr val="hlink"/>
                </a:solidFill>
                <a:hlinkClick action="ppaction://hlinksldjump" r:id="rId17"/>
              </a:rPr>
              <a:t>Selling 10</a:t>
            </a:r>
            <a:endParaRPr sz="2100"/>
          </a:p>
          <a:p>
            <a:pPr indent="0" lvl="0" marL="0" rtl="0" algn="l">
              <a:spcBef>
                <a:spcPts val="1200"/>
              </a:spcBef>
              <a:spcAft>
                <a:spcPts val="0"/>
              </a:spcAft>
              <a:buNone/>
            </a:pPr>
            <a:r>
              <a:rPr lang="en" sz="2100" u="sng">
                <a:solidFill>
                  <a:schemeClr val="hlink"/>
                </a:solidFill>
                <a:hlinkClick action="ppaction://hlinksldjump" r:id="rId18"/>
              </a:rPr>
              <a:t>Selling 11</a:t>
            </a:r>
            <a:endParaRPr sz="2100"/>
          </a:p>
          <a:p>
            <a:pPr indent="0" lvl="0" marL="0" rtl="0" algn="l">
              <a:spcBef>
                <a:spcPts val="1200"/>
              </a:spcBef>
              <a:spcAft>
                <a:spcPts val="1200"/>
              </a:spcAft>
              <a:buNone/>
            </a:pPr>
            <a:r>
              <a:rPr lang="en" sz="2100" u="sng">
                <a:solidFill>
                  <a:schemeClr val="hlink"/>
                </a:solidFill>
                <a:hlinkClick action="ppaction://hlinksldjump" r:id="rId19"/>
              </a:rPr>
              <a:t>Selling 12</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sz="4800"/>
              <a:t>Here Today, Gone Tomato</a:t>
            </a:r>
            <a:endParaRPr/>
          </a:p>
        </p:txBody>
      </p:sp>
      <p:sp>
        <p:nvSpPr>
          <p:cNvPr id="168" name="Google Shape;168;p30"/>
          <p:cNvSpPr txBox="1"/>
          <p:nvPr>
            <p:ph idx="1" type="body"/>
          </p:nvPr>
        </p:nvSpPr>
        <p:spPr>
          <a:xfrm>
            <a:off x="628650" y="1197769"/>
            <a:ext cx="7886700" cy="3774300"/>
          </a:xfrm>
          <a:prstGeom prst="rect">
            <a:avLst/>
          </a:prstGeom>
        </p:spPr>
        <p:txBody>
          <a:bodyPr anchorCtr="0" anchor="t" bIns="34275" lIns="68575" spcFirstLastPara="1" rIns="68575" wrap="square" tIns="34275">
            <a:normAutofit/>
          </a:bodyPr>
          <a:lstStyle/>
          <a:p>
            <a:pPr indent="0" lvl="0" marL="342900" rtl="0" algn="l">
              <a:lnSpc>
                <a:spcPct val="70000"/>
              </a:lnSpc>
              <a:spcBef>
                <a:spcPts val="800"/>
              </a:spcBef>
              <a:spcAft>
                <a:spcPts val="0"/>
              </a:spcAft>
              <a:buNone/>
            </a:pPr>
            <a:r>
              <a:t/>
            </a:r>
            <a:endParaRPr sz="2400"/>
          </a:p>
          <a:p>
            <a:pPr indent="0" lvl="0" marL="0" rtl="0" algn="ctr">
              <a:lnSpc>
                <a:spcPct val="70000"/>
              </a:lnSpc>
              <a:spcBef>
                <a:spcPts val="800"/>
              </a:spcBef>
              <a:spcAft>
                <a:spcPts val="0"/>
              </a:spcAft>
              <a:buNone/>
            </a:pPr>
            <a:r>
              <a:rPr lang="en" sz="2400"/>
              <a:t>Our season is over - who is our winner???</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Here Today, Gone Tomato: Money Manager Edition</a:t>
            </a:r>
            <a:endParaRPr/>
          </a:p>
        </p:txBody>
      </p:sp>
      <p:sp>
        <p:nvSpPr>
          <p:cNvPr id="174" name="Google Shape;174;p31"/>
          <p:cNvSpPr txBox="1"/>
          <p:nvPr>
            <p:ph idx="1" type="body"/>
          </p:nvPr>
        </p:nvSpPr>
        <p:spPr>
          <a:xfrm>
            <a:off x="311700" y="1900850"/>
            <a:ext cx="4631700" cy="3142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Round 1: Start with 100 tomatoes and $100. Spend your money wisely!</a:t>
            </a:r>
            <a:endParaRPr/>
          </a:p>
          <a:p>
            <a:pPr indent="-342900" lvl="0" marL="457200" rtl="0" algn="l">
              <a:spcBef>
                <a:spcPts val="1200"/>
              </a:spcBef>
              <a:spcAft>
                <a:spcPts val="0"/>
              </a:spcAft>
              <a:buSzPts val="1800"/>
              <a:buChar char="●"/>
            </a:pPr>
            <a:r>
              <a:rPr lang="en"/>
              <a:t>Choose what you want to buy</a:t>
            </a:r>
            <a:endParaRPr/>
          </a:p>
          <a:p>
            <a:pPr indent="-342900" lvl="0" marL="457200" rtl="0" algn="l">
              <a:spcBef>
                <a:spcPts val="0"/>
              </a:spcBef>
              <a:spcAft>
                <a:spcPts val="0"/>
              </a:spcAft>
              <a:buSzPts val="1800"/>
              <a:buChar char="●"/>
            </a:pPr>
            <a:r>
              <a:rPr lang="en"/>
              <a:t>Put any leftover money in the “bank”</a:t>
            </a:r>
            <a:endParaRPr/>
          </a:p>
          <a:p>
            <a:pPr indent="0" lvl="0" marL="0" rtl="0" algn="l">
              <a:spcBef>
                <a:spcPts val="1200"/>
              </a:spcBef>
              <a:spcAft>
                <a:spcPts val="0"/>
              </a:spcAft>
              <a:buNone/>
            </a:pPr>
            <a:r>
              <a:rPr lang="en"/>
              <a:t>Price list:</a:t>
            </a:r>
            <a:endParaRPr/>
          </a:p>
          <a:p>
            <a:pPr indent="-342900" lvl="0" marL="457200" rtl="0" algn="l">
              <a:spcBef>
                <a:spcPts val="1200"/>
              </a:spcBef>
              <a:spcAft>
                <a:spcPts val="0"/>
              </a:spcAft>
              <a:buSzPts val="1800"/>
              <a:buChar char="●"/>
            </a:pPr>
            <a:r>
              <a:rPr lang="en"/>
              <a:t>$25 for additional 50 tomatoes (limit 2)</a:t>
            </a:r>
            <a:endParaRPr/>
          </a:p>
          <a:p>
            <a:pPr indent="-342900" lvl="0" marL="457200" rtl="0" algn="l">
              <a:spcBef>
                <a:spcPts val="0"/>
              </a:spcBef>
              <a:spcAft>
                <a:spcPts val="0"/>
              </a:spcAft>
              <a:buSzPts val="1800"/>
              <a:buChar char="●"/>
            </a:pPr>
            <a:r>
              <a:rPr lang="en"/>
              <a:t>Modification prices (see table)</a:t>
            </a:r>
            <a:endParaRPr/>
          </a:p>
          <a:p>
            <a:pPr indent="0" lvl="0" marL="457200" rtl="0" algn="l">
              <a:spcBef>
                <a:spcPts val="1200"/>
              </a:spcBef>
              <a:spcAft>
                <a:spcPts val="1200"/>
              </a:spcAft>
              <a:buNone/>
            </a:pPr>
            <a:r>
              <a:t/>
            </a:r>
            <a:endParaRPr/>
          </a:p>
        </p:txBody>
      </p:sp>
      <p:pic>
        <p:nvPicPr>
          <p:cNvPr id="175" name="Google Shape;175;p31">
            <a:hlinkClick action="ppaction://hlinksldjump" r:id="rId3"/>
          </p:cNvPr>
          <p:cNvPicPr preferRelativeResize="0"/>
          <p:nvPr/>
        </p:nvPicPr>
        <p:blipFill>
          <a:blip r:embed="rId4">
            <a:alphaModFix/>
          </a:blip>
          <a:stretch>
            <a:fillRect/>
          </a:stretch>
        </p:blipFill>
        <p:spPr>
          <a:xfrm>
            <a:off x="7906275" y="445023"/>
            <a:ext cx="1094374" cy="1903276"/>
          </a:xfrm>
          <a:prstGeom prst="rect">
            <a:avLst/>
          </a:prstGeom>
          <a:noFill/>
          <a:ln>
            <a:noFill/>
          </a:ln>
        </p:spPr>
      </p:pic>
      <p:graphicFrame>
        <p:nvGraphicFramePr>
          <p:cNvPr id="176" name="Google Shape;176;p31"/>
          <p:cNvGraphicFramePr/>
          <p:nvPr/>
        </p:nvGraphicFramePr>
        <p:xfrm>
          <a:off x="4943400" y="2511000"/>
          <a:ext cx="3000000" cy="3000000"/>
        </p:xfrm>
        <a:graphic>
          <a:graphicData uri="http://schemas.openxmlformats.org/drawingml/2006/table">
            <a:tbl>
              <a:tblPr>
                <a:noFill/>
                <a:tableStyleId>{DEDE8767-A535-4C51-AAEB-B274266497C1}</a:tableStyleId>
              </a:tblPr>
              <a:tblGrid>
                <a:gridCol w="1685225"/>
                <a:gridCol w="2077050"/>
              </a:tblGrid>
              <a:tr h="609575">
                <a:tc>
                  <a:txBody>
                    <a:bodyPr/>
                    <a:lstStyle/>
                    <a:p>
                      <a:pPr indent="0" lvl="0" marL="0" rtl="0" algn="l">
                        <a:spcBef>
                          <a:spcPts val="0"/>
                        </a:spcBef>
                        <a:spcAft>
                          <a:spcPts val="0"/>
                        </a:spcAft>
                        <a:buNone/>
                      </a:pPr>
                      <a:r>
                        <a:rPr lang="en"/>
                        <a:t>$20 each</a:t>
                      </a:r>
                      <a:endParaRPr/>
                    </a:p>
                  </a:txBody>
                  <a:tcPr marT="91425" marB="91425" marR="91425" marL="91425"/>
                </a:tc>
                <a:tc>
                  <a:txBody>
                    <a:bodyPr/>
                    <a:lstStyle/>
                    <a:p>
                      <a:pPr indent="0" lvl="0" marL="0" rtl="0" algn="l">
                        <a:spcBef>
                          <a:spcPts val="0"/>
                        </a:spcBef>
                        <a:spcAft>
                          <a:spcPts val="0"/>
                        </a:spcAft>
                        <a:buNone/>
                      </a:pPr>
                      <a:r>
                        <a:rPr lang="en"/>
                        <a:t>9, 11, 12, 15, 17</a:t>
                      </a:r>
                      <a:endParaRPr/>
                    </a:p>
                  </a:txBody>
                  <a:tcPr marT="91425" marB="91425" marR="91425" marL="91425"/>
                </a:tc>
              </a:tr>
              <a:tr h="609575">
                <a:tc>
                  <a:txBody>
                    <a:bodyPr/>
                    <a:lstStyle/>
                    <a:p>
                      <a:pPr indent="0" lvl="0" marL="0" rtl="0" algn="l">
                        <a:spcBef>
                          <a:spcPts val="0"/>
                        </a:spcBef>
                        <a:spcAft>
                          <a:spcPts val="0"/>
                        </a:spcAft>
                        <a:buNone/>
                      </a:pPr>
                      <a:r>
                        <a:rPr lang="en"/>
                        <a:t>$30 each</a:t>
                      </a:r>
                      <a:endParaRPr/>
                    </a:p>
                  </a:txBody>
                  <a:tcPr marT="91425" marB="91425" marR="91425" marL="91425"/>
                </a:tc>
                <a:tc>
                  <a:txBody>
                    <a:bodyPr/>
                    <a:lstStyle/>
                    <a:p>
                      <a:pPr indent="0" lvl="0" marL="0" rtl="0" algn="l">
                        <a:spcBef>
                          <a:spcPts val="0"/>
                        </a:spcBef>
                        <a:spcAft>
                          <a:spcPts val="0"/>
                        </a:spcAft>
                        <a:buNone/>
                      </a:pPr>
                      <a:r>
                        <a:rPr lang="en"/>
                        <a:t>2, 5, 8, 10, 16, </a:t>
                      </a:r>
                      <a:endParaRPr/>
                    </a:p>
                  </a:txBody>
                  <a:tcPr marT="91425" marB="91425" marR="91425" marL="91425"/>
                </a:tc>
              </a:tr>
              <a:tr h="609575">
                <a:tc>
                  <a:txBody>
                    <a:bodyPr/>
                    <a:lstStyle/>
                    <a:p>
                      <a:pPr indent="0" lvl="0" marL="0" rtl="0" algn="l">
                        <a:spcBef>
                          <a:spcPts val="0"/>
                        </a:spcBef>
                        <a:spcAft>
                          <a:spcPts val="0"/>
                        </a:spcAft>
                        <a:buNone/>
                      </a:pPr>
                      <a:r>
                        <a:rPr lang="en"/>
                        <a:t>$40 each</a:t>
                      </a:r>
                      <a:endParaRPr/>
                    </a:p>
                  </a:txBody>
                  <a:tcPr marT="91425" marB="91425" marR="91425" marL="91425"/>
                </a:tc>
                <a:tc>
                  <a:txBody>
                    <a:bodyPr/>
                    <a:lstStyle/>
                    <a:p>
                      <a:pPr indent="0" lvl="0" marL="0" rtl="0" algn="l">
                        <a:spcBef>
                          <a:spcPts val="0"/>
                        </a:spcBef>
                        <a:spcAft>
                          <a:spcPts val="0"/>
                        </a:spcAft>
                        <a:buNone/>
                      </a:pPr>
                      <a:r>
                        <a:rPr lang="en"/>
                        <a:t>1, 3, 4, 6, 14, </a:t>
                      </a:r>
                      <a:endParaRPr/>
                    </a:p>
                  </a:txBody>
                  <a:tcPr marT="91425" marB="91425" marR="91425" marL="91425"/>
                </a:tc>
              </a:tr>
              <a:tr h="609575">
                <a:tc>
                  <a:txBody>
                    <a:bodyPr/>
                    <a:lstStyle/>
                    <a:p>
                      <a:pPr indent="0" lvl="0" marL="0" rtl="0" algn="l">
                        <a:spcBef>
                          <a:spcPts val="0"/>
                        </a:spcBef>
                        <a:spcAft>
                          <a:spcPts val="0"/>
                        </a:spcAft>
                        <a:buNone/>
                      </a:pPr>
                      <a:r>
                        <a:rPr lang="en"/>
                        <a:t>$50 each</a:t>
                      </a:r>
                      <a:endParaRPr/>
                    </a:p>
                  </a:txBody>
                  <a:tcPr marT="91425" marB="91425" marR="91425" marL="91425"/>
                </a:tc>
                <a:tc>
                  <a:txBody>
                    <a:bodyPr/>
                    <a:lstStyle/>
                    <a:p>
                      <a:pPr indent="0" lvl="0" marL="0" rtl="0" algn="l">
                        <a:spcBef>
                          <a:spcPts val="0"/>
                        </a:spcBef>
                        <a:spcAft>
                          <a:spcPts val="0"/>
                        </a:spcAft>
                        <a:buNone/>
                      </a:pPr>
                      <a:r>
                        <a:rPr lang="en"/>
                        <a:t>7, 13, 18</a:t>
                      </a:r>
                      <a:endParaRPr/>
                    </a:p>
                  </a:txBody>
                  <a:tcPr marT="91425" marB="91425" marR="91425" marL="91425"/>
                </a:tc>
              </a:tr>
            </a:tbl>
          </a:graphicData>
        </a:graphic>
      </p:graphicFrame>
      <p:sp>
        <p:nvSpPr>
          <p:cNvPr id="177" name="Google Shape;177;p31"/>
          <p:cNvSpPr txBox="1"/>
          <p:nvPr/>
        </p:nvSpPr>
        <p:spPr>
          <a:xfrm>
            <a:off x="311700" y="996450"/>
            <a:ext cx="7207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This time, we will play multiple rounds, and you can incorporate some strategy!</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Here Today, Gone Tomato: Money Manager Edition</a:t>
            </a:r>
            <a:endParaRPr/>
          </a:p>
        </p:txBody>
      </p:sp>
      <p:sp>
        <p:nvSpPr>
          <p:cNvPr id="183" name="Google Shape;183;p32"/>
          <p:cNvSpPr txBox="1"/>
          <p:nvPr>
            <p:ph idx="1" type="body"/>
          </p:nvPr>
        </p:nvSpPr>
        <p:spPr>
          <a:xfrm>
            <a:off x="4902825" y="1152475"/>
            <a:ext cx="3929700" cy="389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Price list:</a:t>
            </a:r>
            <a:endParaRPr/>
          </a:p>
          <a:p>
            <a:pPr indent="0" lvl="0" marL="0" rtl="0" algn="l">
              <a:spcBef>
                <a:spcPts val="1200"/>
              </a:spcBef>
              <a:spcAft>
                <a:spcPts val="0"/>
              </a:spcAft>
              <a:buNone/>
            </a:pPr>
            <a:r>
              <a:rPr lang="en"/>
              <a:t>$25 for additional 50 tomatoes (can buy as many as you want)</a:t>
            </a:r>
            <a:endParaRPr/>
          </a:p>
          <a:p>
            <a:pPr indent="0" lvl="0" marL="0" rtl="0" algn="l">
              <a:spcBef>
                <a:spcPts val="1200"/>
              </a:spcBef>
              <a:spcAft>
                <a:spcPts val="0"/>
              </a:spcAft>
              <a:buNone/>
            </a:pPr>
            <a:r>
              <a:rPr lang="en"/>
              <a:t>Modification prices (see table):</a:t>
            </a:r>
            <a:endParaRPr/>
          </a:p>
          <a:p>
            <a:pPr indent="0" lvl="0" marL="457200" rtl="0" algn="l">
              <a:spcBef>
                <a:spcPts val="1200"/>
              </a:spcBef>
              <a:spcAft>
                <a:spcPts val="1200"/>
              </a:spcAft>
              <a:buNone/>
            </a:pPr>
            <a:r>
              <a:t/>
            </a:r>
            <a:endParaRPr/>
          </a:p>
        </p:txBody>
      </p:sp>
      <p:graphicFrame>
        <p:nvGraphicFramePr>
          <p:cNvPr id="184" name="Google Shape;184;p32"/>
          <p:cNvGraphicFramePr/>
          <p:nvPr/>
        </p:nvGraphicFramePr>
        <p:xfrm>
          <a:off x="5081850" y="3105850"/>
          <a:ext cx="3000000" cy="3000000"/>
        </p:xfrm>
        <a:graphic>
          <a:graphicData uri="http://schemas.openxmlformats.org/drawingml/2006/table">
            <a:tbl>
              <a:tblPr>
                <a:noFill/>
                <a:tableStyleId>{DEDE8767-A535-4C51-AAEB-B274266497C1}</a:tableStyleId>
              </a:tblPr>
              <a:tblGrid>
                <a:gridCol w="1235825"/>
                <a:gridCol w="1928400"/>
              </a:tblGrid>
              <a:tr h="396200">
                <a:tc>
                  <a:txBody>
                    <a:bodyPr/>
                    <a:lstStyle/>
                    <a:p>
                      <a:pPr indent="0" lvl="0" marL="0" rtl="0" algn="l">
                        <a:spcBef>
                          <a:spcPts val="0"/>
                        </a:spcBef>
                        <a:spcAft>
                          <a:spcPts val="0"/>
                        </a:spcAft>
                        <a:buNone/>
                      </a:pPr>
                      <a:r>
                        <a:rPr lang="en"/>
                        <a:t>$20 each</a:t>
                      </a:r>
                      <a:endParaRPr/>
                    </a:p>
                  </a:txBody>
                  <a:tcPr marT="91425" marB="91425" marR="91425" marL="91425"/>
                </a:tc>
                <a:tc>
                  <a:txBody>
                    <a:bodyPr/>
                    <a:lstStyle/>
                    <a:p>
                      <a:pPr indent="0" lvl="0" marL="0" rtl="0" algn="l">
                        <a:spcBef>
                          <a:spcPts val="0"/>
                        </a:spcBef>
                        <a:spcAft>
                          <a:spcPts val="0"/>
                        </a:spcAft>
                        <a:buNone/>
                      </a:pPr>
                      <a:r>
                        <a:rPr lang="en"/>
                        <a:t>9, 11, 12, 15, 17</a:t>
                      </a:r>
                      <a:endParaRPr/>
                    </a:p>
                  </a:txBody>
                  <a:tcPr marT="91425" marB="91425" marR="91425" marL="91425"/>
                </a:tc>
              </a:tr>
              <a:tr h="396200">
                <a:tc>
                  <a:txBody>
                    <a:bodyPr/>
                    <a:lstStyle/>
                    <a:p>
                      <a:pPr indent="0" lvl="0" marL="0" rtl="0" algn="l">
                        <a:spcBef>
                          <a:spcPts val="0"/>
                        </a:spcBef>
                        <a:spcAft>
                          <a:spcPts val="0"/>
                        </a:spcAft>
                        <a:buNone/>
                      </a:pPr>
                      <a:r>
                        <a:rPr lang="en"/>
                        <a:t>$30 each</a:t>
                      </a:r>
                      <a:endParaRPr/>
                    </a:p>
                  </a:txBody>
                  <a:tcPr marT="91425" marB="91425" marR="91425" marL="91425"/>
                </a:tc>
                <a:tc>
                  <a:txBody>
                    <a:bodyPr/>
                    <a:lstStyle/>
                    <a:p>
                      <a:pPr indent="0" lvl="0" marL="0" rtl="0" algn="l">
                        <a:spcBef>
                          <a:spcPts val="0"/>
                        </a:spcBef>
                        <a:spcAft>
                          <a:spcPts val="0"/>
                        </a:spcAft>
                        <a:buNone/>
                      </a:pPr>
                      <a:r>
                        <a:rPr lang="en"/>
                        <a:t>2, 5, 8, 10, 16, </a:t>
                      </a:r>
                      <a:endParaRPr/>
                    </a:p>
                  </a:txBody>
                  <a:tcPr marT="91425" marB="91425" marR="91425" marL="91425"/>
                </a:tc>
              </a:tr>
              <a:tr h="396200">
                <a:tc>
                  <a:txBody>
                    <a:bodyPr/>
                    <a:lstStyle/>
                    <a:p>
                      <a:pPr indent="0" lvl="0" marL="0" rtl="0" algn="l">
                        <a:spcBef>
                          <a:spcPts val="0"/>
                        </a:spcBef>
                        <a:spcAft>
                          <a:spcPts val="0"/>
                        </a:spcAft>
                        <a:buNone/>
                      </a:pPr>
                      <a:r>
                        <a:rPr lang="en"/>
                        <a:t>$40 each</a:t>
                      </a:r>
                      <a:endParaRPr/>
                    </a:p>
                  </a:txBody>
                  <a:tcPr marT="91425" marB="91425" marR="91425" marL="91425"/>
                </a:tc>
                <a:tc>
                  <a:txBody>
                    <a:bodyPr/>
                    <a:lstStyle/>
                    <a:p>
                      <a:pPr indent="0" lvl="0" marL="0" rtl="0" algn="l">
                        <a:spcBef>
                          <a:spcPts val="0"/>
                        </a:spcBef>
                        <a:spcAft>
                          <a:spcPts val="0"/>
                        </a:spcAft>
                        <a:buNone/>
                      </a:pPr>
                      <a:r>
                        <a:rPr lang="en"/>
                        <a:t>1, 3, 4, 6, 14, </a:t>
                      </a:r>
                      <a:endParaRPr/>
                    </a:p>
                  </a:txBody>
                  <a:tcPr marT="91425" marB="91425" marR="91425" marL="91425"/>
                </a:tc>
              </a:tr>
              <a:tr h="396200">
                <a:tc>
                  <a:txBody>
                    <a:bodyPr/>
                    <a:lstStyle/>
                    <a:p>
                      <a:pPr indent="0" lvl="0" marL="0" rtl="0" algn="l">
                        <a:spcBef>
                          <a:spcPts val="0"/>
                        </a:spcBef>
                        <a:spcAft>
                          <a:spcPts val="0"/>
                        </a:spcAft>
                        <a:buNone/>
                      </a:pPr>
                      <a:r>
                        <a:rPr lang="en"/>
                        <a:t>$50 each</a:t>
                      </a:r>
                      <a:endParaRPr/>
                    </a:p>
                  </a:txBody>
                  <a:tcPr marT="91425" marB="91425" marR="91425" marL="91425"/>
                </a:tc>
                <a:tc>
                  <a:txBody>
                    <a:bodyPr/>
                    <a:lstStyle/>
                    <a:p>
                      <a:pPr indent="0" lvl="0" marL="0" rtl="0" algn="l">
                        <a:spcBef>
                          <a:spcPts val="0"/>
                        </a:spcBef>
                        <a:spcAft>
                          <a:spcPts val="0"/>
                        </a:spcAft>
                        <a:buNone/>
                      </a:pPr>
                      <a:r>
                        <a:rPr lang="en"/>
                        <a:t>7, 13, 18</a:t>
                      </a:r>
                      <a:endParaRPr/>
                    </a:p>
                  </a:txBody>
                  <a:tcPr marT="91425" marB="91425" marR="91425" marL="91425"/>
                </a:tc>
              </a:tr>
            </a:tbl>
          </a:graphicData>
        </a:graphic>
      </p:graphicFrame>
      <p:sp>
        <p:nvSpPr>
          <p:cNvPr id="185" name="Google Shape;185;p32"/>
          <p:cNvSpPr txBox="1"/>
          <p:nvPr/>
        </p:nvSpPr>
        <p:spPr>
          <a:xfrm>
            <a:off x="632125" y="1160000"/>
            <a:ext cx="4178400" cy="38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Each new round:</a:t>
            </a:r>
            <a:endParaRPr sz="1800">
              <a:solidFill>
                <a:schemeClr val="dk2"/>
              </a:solidFill>
            </a:endParaRPr>
          </a:p>
          <a:p>
            <a:pPr indent="-342900" lvl="0" marL="457200" rtl="0" algn="l">
              <a:lnSpc>
                <a:spcPct val="115000"/>
              </a:lnSpc>
              <a:spcBef>
                <a:spcPts val="1200"/>
              </a:spcBef>
              <a:spcAft>
                <a:spcPts val="0"/>
              </a:spcAft>
              <a:buClr>
                <a:schemeClr val="dk2"/>
              </a:buClr>
              <a:buSzPts val="1800"/>
              <a:buChar char="●"/>
            </a:pPr>
            <a:r>
              <a:rPr lang="en" sz="1800">
                <a:solidFill>
                  <a:schemeClr val="dk2"/>
                </a:solidFill>
              </a:rPr>
              <a:t>Receive 100 tomatoes and $50</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All modifications </a:t>
            </a:r>
            <a:r>
              <a:rPr lang="en" sz="1800">
                <a:solidFill>
                  <a:schemeClr val="dk2"/>
                </a:solidFill>
              </a:rPr>
              <a:t>are re-set</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You can re-purchase your last round modifications for half price</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You can purchase new modifications for full price</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Put any leftover money in the “bank.”</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Money in the bank does not count toward </a:t>
            </a:r>
            <a:r>
              <a:rPr lang="en" sz="1800">
                <a:solidFill>
                  <a:schemeClr val="dk2"/>
                </a:solidFill>
              </a:rPr>
              <a:t>sales!</a:t>
            </a:r>
            <a:endParaRPr sz="1800">
              <a:solidFill>
                <a:schemeClr val="dk2"/>
              </a:solidFill>
            </a:endParaRPr>
          </a:p>
        </p:txBody>
      </p:sp>
      <p:pic>
        <p:nvPicPr>
          <p:cNvPr id="186" name="Google Shape;186;p32">
            <a:hlinkClick action="ppaction://hlinksldjump" r:id="rId3"/>
          </p:cNvPr>
          <p:cNvPicPr preferRelativeResize="0"/>
          <p:nvPr/>
        </p:nvPicPr>
        <p:blipFill>
          <a:blip r:embed="rId4">
            <a:alphaModFix/>
          </a:blip>
          <a:stretch>
            <a:fillRect/>
          </a:stretch>
        </p:blipFill>
        <p:spPr>
          <a:xfrm>
            <a:off x="8179275" y="244987"/>
            <a:ext cx="559350" cy="972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255775" y="459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Growing Scenario 1 </a:t>
            </a:r>
            <a:r>
              <a:rPr lang="en"/>
              <a:t> </a:t>
            </a:r>
            <a:endParaRPr/>
          </a:p>
        </p:txBody>
      </p:sp>
      <p:sp>
        <p:nvSpPr>
          <p:cNvPr id="192" name="Google Shape;192;p33"/>
          <p:cNvSpPr txBox="1"/>
          <p:nvPr>
            <p:ph idx="1" type="body"/>
          </p:nvPr>
        </p:nvSpPr>
        <p:spPr>
          <a:xfrm>
            <a:off x="311700" y="1152475"/>
            <a:ext cx="7264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solidFill>
                  <a:schemeClr val="dk1"/>
                </a:solidFill>
              </a:rPr>
              <a:t>Oh no! There has been a swarm of White Flies in your area, resulting in your entire crop field being infected with Tomato Yellow Curl Virus! </a:t>
            </a:r>
            <a:r>
              <a:rPr b="1" lang="en" sz="2800">
                <a:solidFill>
                  <a:srgbClr val="FF0000"/>
                </a:solidFill>
              </a:rPr>
              <a:t>Lose 10 tomatoes</a:t>
            </a:r>
            <a:r>
              <a:rPr lang="en" sz="2800">
                <a:solidFill>
                  <a:schemeClr val="dk1"/>
                </a:solidFill>
              </a:rPr>
              <a:t> unless your tomatoes are resistant to TYCV.</a:t>
            </a:r>
            <a:endParaRPr sz="2800">
              <a:solidFill>
                <a:schemeClr val="dk1"/>
              </a:solidFill>
            </a:endParaRPr>
          </a:p>
          <a:p>
            <a:pPr indent="0" lvl="0" marL="0" rtl="0" algn="l">
              <a:spcBef>
                <a:spcPts val="1000"/>
              </a:spcBef>
              <a:spcAft>
                <a:spcPts val="1000"/>
              </a:spcAft>
              <a:buNone/>
            </a:pPr>
            <a:r>
              <a:t/>
            </a:r>
            <a:endParaRPr sz="2800"/>
          </a:p>
        </p:txBody>
      </p:sp>
      <p:pic>
        <p:nvPicPr>
          <p:cNvPr id="193" name="Google Shape;193;p33">
            <a:hlinkClick action="ppaction://hlinksldjump" r:id="rId3"/>
          </p:cNvPr>
          <p:cNvPicPr preferRelativeResize="0"/>
          <p:nvPr/>
        </p:nvPicPr>
        <p:blipFill>
          <a:blip r:embed="rId4">
            <a:alphaModFix/>
          </a:blip>
          <a:stretch>
            <a:fillRect/>
          </a:stretch>
        </p:blipFill>
        <p:spPr>
          <a:xfrm>
            <a:off x="7694550" y="1463213"/>
            <a:ext cx="1274824" cy="2217076"/>
          </a:xfrm>
          <a:prstGeom prst="rect">
            <a:avLst/>
          </a:prstGeom>
          <a:noFill/>
          <a:ln>
            <a:noFill/>
          </a:ln>
        </p:spPr>
      </p:pic>
      <p:sp>
        <p:nvSpPr>
          <p:cNvPr id="194" name="Google Shape;194;p33"/>
          <p:cNvSpPr txBox="1"/>
          <p:nvPr/>
        </p:nvSpPr>
        <p:spPr>
          <a:xfrm>
            <a:off x="2722600" y="4568875"/>
            <a:ext cx="40026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100" u="sng">
                <a:solidFill>
                  <a:schemeClr val="hlink"/>
                </a:solidFill>
                <a:hlinkClick action="ppaction://hlinksldjump" r:id="rId5"/>
              </a:rPr>
              <a:t>Back to Growing Season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114116A36BE44890ABA7A6745D78B" ma:contentTypeVersion="14" ma:contentTypeDescription="Create a new document." ma:contentTypeScope="" ma:versionID="a58a54ffc5c8e584072f8b71aa693120">
  <xsd:schema xmlns:xsd="http://www.w3.org/2001/XMLSchema" xmlns:xs="http://www.w3.org/2001/XMLSchema" xmlns:p="http://schemas.microsoft.com/office/2006/metadata/properties" xmlns:ns2="a605017e-a03e-4d02-a74a-e3b890134633" xmlns:ns3="b2203bd8-5ca7-4449-bd83-11d83dfd8dcd" targetNamespace="http://schemas.microsoft.com/office/2006/metadata/properties" ma:root="true" ma:fieldsID="6c3ecec1e21ac91f018c6997c34dbf91" ns2:_="" ns3:_="">
    <xsd:import namespace="a605017e-a03e-4d02-a74a-e3b890134633"/>
    <xsd:import namespace="b2203bd8-5ca7-4449-bd83-11d83dfd8d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5017e-a03e-4d02-a74a-e3b890134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2cc584c-7a5d-4a22-a7b7-89a6f2ed51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03bd8-5ca7-4449-bd83-11d83dfd8dc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398a56a-f18f-40db-a858-0e8083eda21e}" ma:internalName="TaxCatchAll" ma:showField="CatchAllData" ma:web="b2203bd8-5ca7-4449-bd83-11d83dfd8dc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74D34-A948-4A45-97A0-B15C4B0CD0DD}"/>
</file>

<file path=customXml/itemProps2.xml><?xml version="1.0" encoding="utf-8"?>
<ds:datastoreItem xmlns:ds="http://schemas.openxmlformats.org/officeDocument/2006/customXml" ds:itemID="{AE25FBA5-1A8B-49A4-B736-225820D1A03C}"/>
</file>