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Roboto"/>
      <p:regular r:id="rId57"/>
      <p:bold r:id="rId58"/>
      <p:italic r:id="rId59"/>
      <p:boldItalic r:id="rId60"/>
    </p:embeddedFont>
    <p:embeddedFont>
      <p:font typeface="Lato"/>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6EABF9-AAD3-42C3-9920-16B75D8619D1}">
  <a:tblStyle styleId="{5C6EABF9-AAD3-42C3-9920-16B75D8619D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4.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oboto-italic.fntdata"/><Relationship Id="rId14" Type="http://schemas.openxmlformats.org/officeDocument/2006/relationships/slide" Target="slides/slide8.xml"/><Relationship Id="rId58" Type="http://schemas.openxmlformats.org/officeDocument/2006/relationships/font" Target="fonts/Robo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Nina_Fedoroff" TargetMode="External"/><Relationship Id="rId3" Type="http://schemas.openxmlformats.org/officeDocument/2006/relationships/hyperlink" Target="https://en.wikipedia.org/wiki/Nina_Fedorof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sf.gov/news/news_summ.jsp?cntn_id=104207#:~:text=By%20selectively%20breeding%20each%20generation,the%20two%20to%20be%20relate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r.org/sections/thesalt/2017/02/01/512633781/why-the-arctic-apple-means-you-may-be-seeing-more-gmos-at-the-store" TargetMode="External"/><Relationship Id="rId3" Type="http://schemas.openxmlformats.org/officeDocument/2006/relationships/hyperlink" Target="https://www.frontiersin.org/articles/10.3389/fpls.2020.577313/ful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sf.gov/news/news_summ.jsp?cntn_id=104207#:~:text=By%20selectively%20breeding%20each%20generation,the%20two%20to%20be%20relat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r.org/sections/thesalt/2017/02/01/512633781/why-the-arctic-apple-means-you-may-be-seeing-more-gmos-at-the-store" TargetMode="External"/><Relationship Id="rId3" Type="http://schemas.openxmlformats.org/officeDocument/2006/relationships/hyperlink" Target="https://www.frontiersin.org/articles/10.3389/fpls.2020.577313/ful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es.edu/blog/topics/fruits-vegetables-urban/gmo-food-facts-bioengineered-crop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es.edu/blog/topics/fruits-vegetables-urban/gmo-food-facts-bioengineered-crop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4f06d675a2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4f06d675a2_0_5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4f06d675a2_0_2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4f06d675a2_0_2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A</a:t>
            </a:r>
            <a:endParaRPr/>
          </a:p>
        </p:txBody>
      </p:sp>
      <p:sp>
        <p:nvSpPr>
          <p:cNvPr id="183" name="Google Shape;183;g24f06d675a2_0_2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4f06d675a2_0_2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4f06d675a2_0_2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D</a:t>
            </a:r>
            <a:endParaRPr/>
          </a:p>
        </p:txBody>
      </p:sp>
      <p:sp>
        <p:nvSpPr>
          <p:cNvPr id="190" name="Google Shape;190;g24f06d675a2_0_25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4f06d675a2_0_2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4f06d675a2_0_2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B</a:t>
            </a:r>
            <a:endParaRPr/>
          </a:p>
        </p:txBody>
      </p:sp>
      <p:sp>
        <p:nvSpPr>
          <p:cNvPr id="197" name="Google Shape;197;g24f06d675a2_0_2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f06d675a2_0_2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4f06d675a2_0_2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C</a:t>
            </a:r>
            <a:endParaRPr/>
          </a:p>
        </p:txBody>
      </p:sp>
      <p:sp>
        <p:nvSpPr>
          <p:cNvPr id="204" name="Google Shape;204;g24f06d675a2_0_2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4f06d675a2_0_2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4f06d675a2_0_2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A</a:t>
            </a:r>
            <a:endParaRPr/>
          </a:p>
        </p:txBody>
      </p:sp>
      <p:sp>
        <p:nvSpPr>
          <p:cNvPr id="211" name="Google Shape;211;g24f06d675a2_0_2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4f06d675a2_0_6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4f06d675a2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highlight>
                  <a:srgbClr val="FFFFFF"/>
                </a:highlight>
              </a:rPr>
              <a:t>Nina Federoff:</a:t>
            </a:r>
            <a:r>
              <a:rPr lang="en" sz="1000">
                <a:solidFill>
                  <a:schemeClr val="dk1"/>
                </a:solidFill>
                <a:highlight>
                  <a:srgbClr val="FFFFFF"/>
                </a:highlight>
                <a:uFill>
                  <a:noFill/>
                </a:uFill>
                <a:hlinkClick r:id="rId2">
                  <a:extLst>
                    <a:ext uri="{A12FA001-AC4F-418D-AE19-62706E023703}">
                      <ahyp:hlinkClr val="tx"/>
                    </a:ext>
                  </a:extLst>
                </a:hlinkClick>
              </a:rPr>
              <a:t> </a:t>
            </a:r>
            <a:r>
              <a:rPr lang="en" sz="1000" u="sng">
                <a:solidFill>
                  <a:srgbClr val="1155CC"/>
                </a:solidFill>
                <a:hlinkClick r:id="rId3">
                  <a:extLst>
                    <a:ext uri="{A12FA001-AC4F-418D-AE19-62706E023703}">
                      <ahyp:hlinkClr val="tx"/>
                    </a:ext>
                  </a:extLst>
                </a:hlinkClick>
              </a:rPr>
              <a:t>https://en.wikipedia.org/wiki/Nina_Fedoroff</a:t>
            </a:r>
            <a:r>
              <a:rPr lang="en" sz="1000">
                <a:solidFill>
                  <a:schemeClr val="dk1"/>
                </a:solidFill>
                <a:highlight>
                  <a:srgbClr val="FFFFFF"/>
                </a:highlight>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4f06d675a2_0_6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4f06d675a2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Think-pair-share</a:t>
            </a:r>
            <a:endParaRPr/>
          </a:p>
          <a:p>
            <a:pPr indent="0" lvl="0" marL="0" rtl="0" algn="l">
              <a:spcBef>
                <a:spcPts val="0"/>
              </a:spcBef>
              <a:spcAft>
                <a:spcPts val="0"/>
              </a:spcAft>
              <a:buNone/>
            </a:pPr>
            <a:r>
              <a:rPr lang="en"/>
              <a:t>If short on time, this slide can be skipped; the answer is on the next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f06d675a2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f06d675a2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time, you could define and discuss yield and nutrition before they are brought up in the next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4f06d675a2_0_6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4f06d675a2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are short on time, this can be skipped; examples are provided on the following slides.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f06d675a2_0_17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f06d675a2_0_1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Teosinte domesticated into corn. Focus on how teosinte is not edible or nutritious.</a:t>
            </a:r>
            <a:endParaRPr/>
          </a:p>
          <a:p>
            <a:pPr indent="0" lvl="0" marL="0" rtl="0" algn="l">
              <a:spcBef>
                <a:spcPts val="0"/>
              </a:spcBef>
              <a:spcAft>
                <a:spcPts val="0"/>
              </a:spcAft>
              <a:buNone/>
            </a:pPr>
            <a:r>
              <a:rPr lang="en" u="sng">
                <a:solidFill>
                  <a:schemeClr val="hlink"/>
                </a:solidFill>
                <a:hlinkClick r:id="rId2"/>
              </a:rPr>
              <a:t>https://www.nsf.gov/news/news_summ.jsp?cntn_id=104207#:~:text=By%20selectively%20breeding%20each%20generation,the%20two%20to%20be%20related</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4f06d675a2_0_5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4f06d675a2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in small groups and then as a class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f06d675a2_0_18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4f06d675a2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Watermelon: bred over hundreds of years to maximize fruit and minimize seed and rind; seedless watermelon is triploid and does not produce functional seeds, making it more desirable to eat.</a:t>
            </a:r>
            <a:endParaRPr/>
          </a:p>
          <a:p>
            <a:pPr indent="0" lvl="0" marL="0" rtl="0" algn="l">
              <a:spcBef>
                <a:spcPts val="0"/>
              </a:spcBef>
              <a:spcAft>
                <a:spcPts val="0"/>
              </a:spcAft>
              <a:buNone/>
            </a:pPr>
            <a:r>
              <a:rPr lang="en"/>
              <a:t>Grapefruit bred for smaller or no seeds</a:t>
            </a:r>
            <a:endParaRPr/>
          </a:p>
          <a:p>
            <a:pPr indent="0" lvl="0" marL="0" rtl="0" algn="l">
              <a:spcBef>
                <a:spcPts val="0"/>
              </a:spcBef>
              <a:spcAft>
                <a:spcPts val="0"/>
              </a:spcAft>
              <a:buNone/>
            </a:pPr>
            <a:r>
              <a:rPr lang="en"/>
              <a:t>Teosinte domesticated into edible corn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4f06d675a2_0_15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4f06d675a2_0_1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Pictured: Corn crop in Western Kansas experiencing extreme drought stress</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4f06d675a2_0_18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4f06d675a2_0_1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try and go through every part of this - the purpose is to show the categories of stress that plants experience and to show that there are multiple specific threats within these.</a:t>
            </a:r>
            <a:endParaRPr/>
          </a:p>
          <a:p>
            <a:pPr indent="0" lvl="0" marL="0" rtl="0" algn="l">
              <a:spcBef>
                <a:spcPts val="0"/>
              </a:spcBef>
              <a:spcAft>
                <a:spcPts val="0"/>
              </a:spcAft>
              <a:buNone/>
            </a:pPr>
            <a:r>
              <a:rPr lang="en"/>
              <a:t>Emphasize that climate change amplifies many of these problems, making them worse.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f06d675a2_0_18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4f06d675a2_0_1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establishes that there are more and more people to feed now than ever before. </a:t>
            </a:r>
            <a:endParaRPr/>
          </a:p>
          <a:p>
            <a:pPr indent="0" lvl="0" marL="0" rtl="0" algn="l">
              <a:spcBef>
                <a:spcPts val="0"/>
              </a:spcBef>
              <a:spcAft>
                <a:spcPts val="0"/>
              </a:spcAft>
              <a:buClr>
                <a:schemeClr val="dk1"/>
              </a:buClr>
              <a:buSzPts val="1100"/>
              <a:buFont typeface="Arial"/>
              <a:buNone/>
            </a:pPr>
            <a:r>
              <a:rPr lang="en">
                <a:solidFill>
                  <a:schemeClr val="dk1"/>
                </a:solidFill>
              </a:rPr>
              <a:t>Graph: Human population growth (in millions) through 2022; note the exponential increase and therefore the need to feed those people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4f06d675a2_0_18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4f06d675a2_0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slide establishes that changing crop plants can be a solution to this problem</a:t>
            </a:r>
            <a:endParaRPr>
              <a:solidFill>
                <a:schemeClr val="dk1"/>
              </a:solidFill>
            </a:endParaRPr>
          </a:p>
          <a:p>
            <a:pPr indent="0" lvl="0" marL="0" rtl="0" algn="l">
              <a:spcBef>
                <a:spcPts val="0"/>
              </a:spcBef>
              <a:spcAft>
                <a:spcPts val="0"/>
              </a:spcAft>
              <a:buNone/>
            </a:pPr>
            <a:r>
              <a:rPr lang="en">
                <a:solidFill>
                  <a:schemeClr val="dk1"/>
                </a:solidFill>
              </a:rPr>
              <a:t>Left: same graph as on previous slide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Right: Multiple examples of how genetic modification of a crop plant can increase its yield and feed more people</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4f06d675a2_0_18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4f06d675a2_0_1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apple that resists browning prevents spoilage reducing food waste</a:t>
            </a:r>
            <a:endParaRPr/>
          </a:p>
          <a:p>
            <a:pPr indent="0" lvl="0" marL="0" rtl="0" algn="l">
              <a:spcBef>
                <a:spcPts val="0"/>
              </a:spcBef>
              <a:spcAft>
                <a:spcPts val="0"/>
              </a:spcAft>
              <a:buNone/>
            </a:pPr>
            <a:r>
              <a:rPr lang="en"/>
              <a:t>Right: golden potato modified to express vitamins A and 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4f06d675a2_0_18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4f06d675a2_0_1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shows additional examples of genetically improved crops. </a:t>
            </a:r>
            <a:endParaRPr/>
          </a:p>
          <a:p>
            <a:pPr indent="0" lvl="0" marL="0" rtl="0" algn="l">
              <a:spcBef>
                <a:spcPts val="0"/>
              </a:spcBef>
              <a:spcAft>
                <a:spcPts val="0"/>
              </a:spcAft>
              <a:buClr>
                <a:schemeClr val="dk1"/>
              </a:buClr>
              <a:buSzPts val="1100"/>
              <a:buFont typeface="Arial"/>
              <a:buNone/>
            </a:pPr>
            <a:r>
              <a:rPr lang="en">
                <a:solidFill>
                  <a:schemeClr val="dk1"/>
                </a:solidFill>
              </a:rPr>
              <a:t>Golden rice - rice is a staple crop, but many who rely on it are deficient in nutrients like vitamin A. Golden rice expresses vitamin 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Pinkglow pineapple - lycopene (found in tomatoes) in the diet may reduce risk of cardiovascular disease &amp; certain cancers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Innate potato - reduces appearance of blackspots and protects against disease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Arctic apple - resists browning when cut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more information on each of these crops, see the link below the corresponding picture.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further information on genetic modification, see the following:</a:t>
            </a:r>
            <a:endParaRPr/>
          </a:p>
          <a:p>
            <a:pPr indent="0" lvl="0" marL="0" rtl="0" algn="l">
              <a:spcBef>
                <a:spcPts val="0"/>
              </a:spcBef>
              <a:spcAft>
                <a:spcPts val="0"/>
              </a:spcAft>
              <a:buNone/>
            </a:pPr>
            <a:r>
              <a:rPr lang="en"/>
              <a:t>Additional resources: </a:t>
            </a:r>
            <a:r>
              <a:rPr lang="en" u="sng">
                <a:solidFill>
                  <a:schemeClr val="hlink"/>
                </a:solidFill>
                <a:hlinkClick r:id="rId2"/>
              </a:rPr>
              <a:t>https://www.npr.org/sections/thesalt/2017/02/01/512633781/why-the-arctic-apple-means-you-may-be-seeing-more-gmos-at-the-store</a:t>
            </a:r>
            <a:endParaRPr/>
          </a:p>
          <a:p>
            <a:pPr indent="0" lvl="0" marL="0" rtl="0" algn="l">
              <a:spcBef>
                <a:spcPts val="0"/>
              </a:spcBef>
              <a:spcAft>
                <a:spcPts val="0"/>
              </a:spcAft>
              <a:buNone/>
            </a:pPr>
            <a:r>
              <a:rPr lang="en">
                <a:solidFill>
                  <a:schemeClr val="dk1"/>
                </a:solidFill>
              </a:rPr>
              <a:t>This review has even more examples: </a:t>
            </a:r>
            <a:r>
              <a:rPr lang="en" u="sng">
                <a:solidFill>
                  <a:schemeClr val="hlink"/>
                </a:solidFill>
                <a:hlinkClick r:id="rId3"/>
              </a:rPr>
              <a:t>https://www.frontiersin.org/articles/10.3389/fpls.2020.577313/full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4f06d675a2_0_6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4f06d675a2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Teosinte has been domesticated into edible corn. </a:t>
            </a:r>
            <a:r>
              <a:rPr lang="en">
                <a:solidFill>
                  <a:schemeClr val="dk1"/>
                </a:solidFill>
              </a:rPr>
              <a:t>Focus on how teosinte is not edible or nutritious.</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https://www.nsf.gov/news/news_summ.jsp?cntn_id=104207#:~:text=By%20selectively%20breeding%20each%20generation,the%20two%20to%20be%20related</a:t>
            </a:r>
            <a:r>
              <a:rPr lang="en">
                <a:solidFill>
                  <a:schemeClr val="dk1"/>
                </a:solidFill>
              </a:rPr>
              <a:t>. </a:t>
            </a:r>
            <a:endParaRPr/>
          </a:p>
          <a:p>
            <a:pPr indent="0" lvl="0" marL="0" rtl="0" algn="l">
              <a:spcBef>
                <a:spcPts val="0"/>
              </a:spcBef>
              <a:spcAft>
                <a:spcPts val="0"/>
              </a:spcAft>
              <a:buClr>
                <a:schemeClr val="dk1"/>
              </a:buClr>
              <a:buSzPts val="1100"/>
              <a:buFont typeface="Arial"/>
              <a:buNone/>
            </a:pPr>
            <a:r>
              <a:rPr lang="en">
                <a:solidFill>
                  <a:schemeClr val="dk1"/>
                </a:solidFill>
              </a:rPr>
              <a:t>Watermelon: bred over hundreds of years to maximize fruit and minimize seed and rind; seedless watermelon is triploid and does not produce functional seeds but is more desirable to eat.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4f06d675a2_0_7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4f06d675a2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LOTS</a:t>
            </a:r>
            <a:r>
              <a:rPr lang="en"/>
              <a:t> of possible environmental stresses; one example of climate stress (drought) is shown to the right, but there are many possibilities, and they are often combined.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Left: Don’t try and go through every part of this - the purpose is to show the categories of stress that plants experience and to show that there are multiple specific threats within these.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Emphasize that climate change amplifies many of these problems, making them worse.</a:t>
            </a:r>
            <a:endParaRPr/>
          </a:p>
          <a:p>
            <a:pPr indent="0" lvl="0" marL="0" rtl="0" algn="l">
              <a:spcBef>
                <a:spcPts val="0"/>
              </a:spcBef>
              <a:spcAft>
                <a:spcPts val="0"/>
              </a:spcAft>
              <a:buClr>
                <a:schemeClr val="dk1"/>
              </a:buClr>
              <a:buSzPts val="1100"/>
              <a:buFont typeface="Arial"/>
              <a:buNone/>
            </a:pPr>
            <a:r>
              <a:rPr lang="en">
                <a:solidFill>
                  <a:schemeClr val="dk1"/>
                </a:solidFill>
              </a:rPr>
              <a:t>Right: Corn crop in Western Kansas experiencing extreme drought stress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4f06d675a2_0_7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4f06d675a2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Feeding more people: consider asking students what is being shown in the graph. then connect this idea of population growth to food insecurity - we don’t have more land to grow plants, but we can increase growth on the same amount of land. Yield = how much food per plant. (shown in the image on the right - plants can be modified to increase yield)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establishes that there are more and more people to feed now than ever before and that changing crop plants can be a solution to this problem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Graph: Human population growth (in millions) through 2022; note the exponential increase and therefore the need to feed those people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Image on r</a:t>
            </a:r>
            <a:r>
              <a:rPr lang="en">
                <a:solidFill>
                  <a:schemeClr val="dk1"/>
                </a:solidFill>
              </a:rPr>
              <a:t>ight: Multiple examples of how genetic modification of a crop plant can increase its yield and feed more people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4f06d675a2_0_5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4f06d675a2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4f06d675a2_0_7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4f06d675a2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slide shows additional examples of genetically improved crops.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Golden rice - rice is a staple crop, but many who rely on it are deficient in nutrients like vitamin A. Golden rice expresses vitamin A.</a:t>
            </a:r>
            <a:endParaRPr/>
          </a:p>
          <a:p>
            <a:pPr indent="0" lvl="0" marL="0" rtl="0" algn="l">
              <a:spcBef>
                <a:spcPts val="0"/>
              </a:spcBef>
              <a:spcAft>
                <a:spcPts val="0"/>
              </a:spcAft>
              <a:buNone/>
            </a:pPr>
            <a:r>
              <a:rPr lang="en"/>
              <a:t>Pinkglow pineapple - lycopene (found in tomatoes) in the diet may reduce risk of cardiovascular disease &amp; certain cancers</a:t>
            </a:r>
            <a:endParaRPr/>
          </a:p>
          <a:p>
            <a:pPr indent="0" lvl="0" marL="0" rtl="0" algn="l">
              <a:spcBef>
                <a:spcPts val="0"/>
              </a:spcBef>
              <a:spcAft>
                <a:spcPts val="0"/>
              </a:spcAft>
              <a:buNone/>
            </a:pPr>
            <a:r>
              <a:rPr lang="en"/>
              <a:t>Golden potato - produces vitamins A and E in this staple crop</a:t>
            </a:r>
            <a:endParaRPr/>
          </a:p>
          <a:p>
            <a:pPr indent="0" lvl="0" marL="0" rtl="0" algn="l">
              <a:spcBef>
                <a:spcPts val="0"/>
              </a:spcBef>
              <a:spcAft>
                <a:spcPts val="0"/>
              </a:spcAft>
              <a:buNone/>
            </a:pPr>
            <a:r>
              <a:rPr lang="en"/>
              <a:t>Arctic apple - resists browning when cut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For more information on each of these crops, see the link below the corresponding picture.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further information on genetic modification, see the following: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resources: </a:t>
            </a:r>
            <a:r>
              <a:rPr lang="en" u="sng">
                <a:solidFill>
                  <a:schemeClr val="hlink"/>
                </a:solidFill>
                <a:hlinkClick r:id="rId2"/>
              </a:rPr>
              <a:t>https://www.npr.org/sections/thesalt/2017/02/01/512633781/why-the-arctic-apple-means-you-may-be-seeing-more-gmos-at-the-store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review has even more examples: </a:t>
            </a:r>
            <a:r>
              <a:rPr lang="en" u="sng">
                <a:solidFill>
                  <a:schemeClr val="hlink"/>
                </a:solidFill>
                <a:hlinkClick r:id="rId3"/>
              </a:rPr>
              <a:t>https://www.frontiersin.org/articles/10.3389/fpls.2020.577313/full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4f06d675a2_0_7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4f06d675a2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lots of possible answers, such as sweeter fruits, higher yield, pest resistance, drought tolerance, brighter color, longevity, etc.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4f06d675a2_0_18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4f06d675a2_0_1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we need to change the phenotype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4f06d675a2_0_7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4f06d675a2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to change a phenotype, we need to change the genotype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503f19ef76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503f19ef7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Brainstorm ideas as a class or think-pair-share</a:t>
            </a:r>
            <a:endParaRPr/>
          </a:p>
          <a:p>
            <a:pPr indent="0" lvl="0" marL="0" rtl="0" algn="l">
              <a:spcBef>
                <a:spcPts val="0"/>
              </a:spcBef>
              <a:spcAft>
                <a:spcPts val="0"/>
              </a:spcAft>
              <a:buNone/>
            </a:pPr>
            <a:r>
              <a:rPr lang="en"/>
              <a:t>(Some possible solutions on the next slide)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4f06d675a2_0_7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4f06d675a2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do we know about changing genotypes? How do we change a genotype when we are using artificial selection and cross-breeding techniques? Make sure they are understanding that the phenotype is what is actually being selected for, and the genotypes associated with these phenotypes are not understood in historical breeding.</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4f06d675a2_0_7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the colors of the alleles (dominant/recessive) purposely do NOT correspond to the phenotype colors</a:t>
            </a:r>
            <a:endParaRPr/>
          </a:p>
          <a:p>
            <a:pPr indent="0" lvl="0" marL="0" rtl="0" algn="l">
              <a:spcBef>
                <a:spcPts val="0"/>
              </a:spcBef>
              <a:spcAft>
                <a:spcPts val="0"/>
              </a:spcAft>
              <a:buNone/>
            </a:pPr>
            <a:r>
              <a:rPr lang="en"/>
              <a:t>Emphasize that in a monohybrid cross, we’re only following a single trait (i.e., breeding for flower color), but these genes are on chromosomes, and the whole background genotype is also being affected - these events aren’t happening in isolation and lots of other genes are being taken along (or left behind) with the genes of interest.</a:t>
            </a:r>
            <a:endParaRPr/>
          </a:p>
        </p:txBody>
      </p:sp>
      <p:sp>
        <p:nvSpPr>
          <p:cNvPr id="403" name="Google Shape;403;g24f06d675a2_0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4f06d675a2_0_7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many crop breeding examples are not simple monohybrids - they’re breeding &gt;1 trait or the trait is controlled by multiple genes (or both!)</a:t>
            </a:r>
            <a:endParaRPr/>
          </a:p>
        </p:txBody>
      </p:sp>
      <p:sp>
        <p:nvSpPr>
          <p:cNvPr id="432" name="Google Shape;432;g24f06d675a2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4f06d675a2_0_18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4f06d675a2_0_1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503f19ef76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503f19ef7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Provide some time for students to discuss these questions in small groups.</a:t>
            </a:r>
            <a:endParaRPr/>
          </a:p>
          <a:p>
            <a:pPr indent="0" lvl="0" marL="0" rtl="0" algn="l">
              <a:lnSpc>
                <a:spcPct val="115000"/>
              </a:lnSpc>
              <a:spcBef>
                <a:spcPts val="1200"/>
              </a:spcBef>
              <a:spcAft>
                <a:spcPts val="1200"/>
              </a:spcAft>
              <a:buNone/>
            </a:pPr>
            <a:r>
              <a:rPr lang="en"/>
              <a:t>Answers on the next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4f06d675a2_0_5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4f06d675a2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4f06d675a2_0_18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4f06d675a2_0_1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r>
              <a:rPr lang="en"/>
              <a:t> different option of a graphic illustrating this idea </a:t>
            </a:r>
            <a:r>
              <a:rPr lang="en">
                <a:solidFill>
                  <a:schemeClr val="dk1"/>
                </a:solidFill>
              </a:rPr>
              <a:t>can be found here: </a:t>
            </a:r>
            <a:r>
              <a:rPr lang="en" u="sng">
                <a:solidFill>
                  <a:schemeClr val="hlink"/>
                </a:solidFill>
                <a:hlinkClick r:id="rId2"/>
              </a:rPr>
              <a:t>https://www.aces.edu/blog/topics/fruits-vegetables-urban/gmo-food-facts-bioengineered-crops/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4f06d675a2_0_30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4f06d675a2_0_3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503f19ef76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503f19ef7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Take-home message: this technique is cost effective and has been used for thousands of years. But it takes a long time, relies on existing variability, adn selects for less variability in these improved cultivars (often at the cost of beneficial alleles that are unknowingly being bred out)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4f06d675a2_0_30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4f06d675a2_0_3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a:t>Images to the right: above - Seedless pummelo induced by Gamma Ray irradiation in 2016 (we still use this technology today!)</a:t>
            </a:r>
            <a:endParaRPr/>
          </a:p>
          <a:p>
            <a:pPr indent="0" lvl="0" marL="0" rtl="0" algn="just">
              <a:lnSpc>
                <a:spcPct val="100000"/>
              </a:lnSpc>
              <a:spcBef>
                <a:spcPts val="0"/>
              </a:spcBef>
              <a:spcAft>
                <a:spcPts val="0"/>
              </a:spcAft>
              <a:buClr>
                <a:schemeClr val="dk1"/>
              </a:buClr>
              <a:buSzPts val="1100"/>
              <a:buFont typeface="Arial"/>
              <a:buNone/>
            </a:pPr>
            <a:r>
              <a:rPr lang="en"/>
              <a:t>Bottom - Gamma radiation field in Japan, aerial view. Most of the plants are dead due to the irradiation. Note: the radioactive rod is buried in the center of the circle, and plants are planted in concentric circles around it. The radiation dose decreases as distance increases. Induces all sorts of mutations, many of which are lethal. Some have desirable phenotypes. Seeds from these are collected, and offspring are cultivated. **these offspring are not radioactive; they simply have genetic changes that were induced by the radiation exposure in the parent**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4f06d675a2_0_19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4f06d675a2_0_1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CRISPR is one way that precise genome editing can be performed in plants!</a:t>
            </a:r>
            <a:endParaRPr/>
          </a:p>
          <a:p>
            <a:pPr indent="0" lvl="0" marL="0" rtl="0" algn="l">
              <a:spcBef>
                <a:spcPts val="0"/>
              </a:spcBef>
              <a:spcAft>
                <a:spcPts val="0"/>
              </a:spcAft>
              <a:buNone/>
            </a:pPr>
            <a:r>
              <a:rPr lang="en"/>
              <a:t>The target region of DNA (orange) is precisely edited or removed to yield a changed version (green)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4f06d675a2_0_19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4f06d675a2_0_1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CRISPR is one way that precise genome editing can be performed in plants!</a:t>
            </a:r>
            <a:endParaRPr/>
          </a:p>
          <a:p>
            <a:pPr indent="0" lvl="0" marL="0" rtl="0" algn="l">
              <a:spcBef>
                <a:spcPts val="0"/>
              </a:spcBef>
              <a:spcAft>
                <a:spcPts val="0"/>
              </a:spcAft>
              <a:buNone/>
            </a:pPr>
            <a:r>
              <a:rPr lang="en" sz="1000">
                <a:solidFill>
                  <a:srgbClr val="333333"/>
                </a:solidFill>
                <a:highlight>
                  <a:srgbClr val="FFFFFF"/>
                </a:highlight>
              </a:rPr>
              <a:t>This figure shows how during the domestication of ancestral crops, plants carrying spontaneous mutations in domestication genes were selected for. The same genes can be targeted in wild plants by genome editing, resulting in a rapidly domesticated plant.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4f06d675a2_0_8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4f06d675a2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4f06d675a2_0_8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4f06d675a2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Provide some time for students to discuss these questions in small groups.</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Answers are provided on slide 40 (just go through them verbally quickly)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4f06d675a2_0_8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4f06d675a2_0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454893b3e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454893b3e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different option of a graphic illustrating this idea </a:t>
            </a:r>
            <a:r>
              <a:rPr lang="en">
                <a:solidFill>
                  <a:schemeClr val="dk1"/>
                </a:solidFill>
              </a:rPr>
              <a:t>can be found here: </a:t>
            </a:r>
            <a:r>
              <a:rPr lang="en" u="sng">
                <a:solidFill>
                  <a:schemeClr val="hlink"/>
                </a:solidFill>
                <a:hlinkClick r:id="rId2"/>
              </a:rPr>
              <a:t>https://www.aces.edu/blog/topics/fruits-vegetables-urban/gmo-food-facts-bioengineered-crops/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f06d675a2_0_6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the colors of the alleles (dominant/recessive) purposely do NOT correspond to the phenotype colors. The colors of the flowers (phenotype colors) will be seen again in the slides that cover Punnett squares.</a:t>
            </a:r>
            <a:endParaRPr/>
          </a:p>
        </p:txBody>
      </p:sp>
      <p:sp>
        <p:nvSpPr>
          <p:cNvPr id="121" name="Google Shape;121;g24f06d675a2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4f06d675a2_0_8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4f06d675a2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4f06d675a2_0_6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4f06d675a2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4f06d675a2_0_2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4f06d675a2_0_2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Answer: A</a:t>
            </a:r>
            <a:endParaRPr/>
          </a:p>
        </p:txBody>
      </p:sp>
      <p:sp>
        <p:nvSpPr>
          <p:cNvPr id="162" name="Google Shape;162;g24f06d675a2_0_25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4f06d675a2_0_2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4f06d675a2_0_2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C</a:t>
            </a:r>
            <a:endParaRPr/>
          </a:p>
        </p:txBody>
      </p:sp>
      <p:sp>
        <p:nvSpPr>
          <p:cNvPr id="169" name="Google Shape;169;g24f06d675a2_0_2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4f06d675a2_0_2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4f06d675a2_0_2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rPr>
              <a:t>Answer: </a:t>
            </a:r>
            <a:r>
              <a:rPr lang="en"/>
              <a:t>D</a:t>
            </a:r>
            <a:endParaRPr/>
          </a:p>
        </p:txBody>
      </p:sp>
      <p:sp>
        <p:nvSpPr>
          <p:cNvPr id="176" name="Google Shape;176;g24f06d675a2_0_2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5" name="Google Shape;65;p1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6" name="Google Shape;66;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hyperlink" Target="https://commons.wikimedia.org/w/index.php?curid=2509509" TargetMode="External"/><Relationship Id="rId5" Type="http://schemas.openxmlformats.org/officeDocument/2006/relationships/hyperlink" Target="https://creativecommons.org/licenses/by/2.5/?ref=openver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hyperlink" Target="http://www.christies.com/lotfinder/paintings/giovanni-stanchi-watermelons-peaches-pears-a-5765893-details.aspx;%20https://en.wikipedia.org/wiki/File:Watermelon_slices_BNC.jpg" TargetMode="External"/><Relationship Id="rId5" Type="http://schemas.openxmlformats.org/officeDocument/2006/relationships/hyperlink" Target="http://creativecommons.org/licenses/by/4.0/" TargetMode="External"/><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hyperlink" Target="https://commons.wikimedia.org/w/index.php?curid=2509509" TargetMode="External"/><Relationship Id="rId9" Type="http://schemas.openxmlformats.org/officeDocument/2006/relationships/image" Target="../media/image9.png"/><Relationship Id="rId5" Type="http://schemas.openxmlformats.org/officeDocument/2006/relationships/hyperlink" Target="https://creativecommons.org/licenses/by/2.5/?ref=openverse" TargetMode="External"/><Relationship Id="rId6" Type="http://schemas.openxmlformats.org/officeDocument/2006/relationships/image" Target="../media/image6.png"/><Relationship Id="rId7" Type="http://schemas.openxmlformats.org/officeDocument/2006/relationships/hyperlink" Target="http://www.christies.com/lotfinder/paintings/giovanni-stanchi-watermelons-peaches-pears-a-5765893-details.aspx;%20https://en.wikipedia.org/wiki/File:Watermelon_slices_BNC.jpg" TargetMode="External"/><Relationship Id="rId8" Type="http://schemas.openxmlformats.org/officeDocument/2006/relationships/hyperlink" Target="http://creativecommons.org/licenses/by/4.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hyperlink" Target="https://gmoanswers.com/science-behind-gmo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hyperlink" Target="https://gmoanswers.com/science-behind-gmo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9.png"/><Relationship Id="rId4" Type="http://schemas.openxmlformats.org/officeDocument/2006/relationships/hyperlink" Target="https://geneticliteracyproject.org/gmo-faq/what-are-mutagenized-crops-and-why-they-are-not-labeled-and-regulated/"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hyperlink" Target="https://pubs.acs.org/doi/10.1021/jf305531j" TargetMode="External"/><Relationship Id="rId5"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hyperlink" Target="https://www.aces.edu/blog/topics/fruits-vegetables-urban/gmo-food-facts-bioengineered-crops/" TargetMode="External"/><Relationship Id="rId5" Type="http://schemas.openxmlformats.org/officeDocument/2006/relationships/hyperlink" Target="https://www.semanticscholar.org/paper/Seedless-fruit-pummelo-induced-by-Gamma-Ray-Fruit-Mariana-Arisah/5c498d1ccc3510b691d6aecbc5975add29ca441c" TargetMode="External"/><Relationship Id="rId6" Type="http://schemas.openxmlformats.org/officeDocument/2006/relationships/hyperlink" Target="https://twitter.com/AgBioWorld" TargetMode="External"/><Relationship Id="rId7" Type="http://schemas.openxmlformats.org/officeDocument/2006/relationships/hyperlink" Target="https://twitter.com/AgBioWorld" TargetMode="External"/><Relationship Id="rId8"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hyperlink" Target="https://gmoanswers.com/science-behind-gmo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hyperlink" Target="https://geneticliteracyproject.org/gmo-faq/what-are-mutagenized-crops-and-why-they-are-not-labeled-and-regulat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ctrTitle"/>
          </p:nvPr>
        </p:nvSpPr>
        <p:spPr>
          <a:xfrm>
            <a:off x="0" y="1106925"/>
            <a:ext cx="9144000" cy="2390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a:t>Plant GIFTS: Genetics in Farming Technology and Science</a:t>
            </a:r>
            <a:endParaRPr/>
          </a:p>
        </p:txBody>
      </p:sp>
      <p:pic>
        <p:nvPicPr>
          <p:cNvPr id="74" name="Google Shape;74;p16"/>
          <p:cNvPicPr preferRelativeResize="0"/>
          <p:nvPr/>
        </p:nvPicPr>
        <p:blipFill>
          <a:blip r:embed="rId3">
            <a:alphaModFix/>
          </a:blip>
          <a:stretch>
            <a:fillRect/>
          </a:stretch>
        </p:blipFill>
        <p:spPr>
          <a:xfrm>
            <a:off x="325331" y="3615509"/>
            <a:ext cx="1411304" cy="1397190"/>
          </a:xfrm>
          <a:prstGeom prst="rect">
            <a:avLst/>
          </a:prstGeom>
          <a:noFill/>
          <a:ln>
            <a:noFill/>
          </a:ln>
        </p:spPr>
      </p:pic>
      <p:sp>
        <p:nvSpPr>
          <p:cNvPr id="75" name="Google Shape;75;p16"/>
          <p:cNvSpPr txBox="1"/>
          <p:nvPr/>
        </p:nvSpPr>
        <p:spPr>
          <a:xfrm>
            <a:off x="6644794" y="4290638"/>
            <a:ext cx="2819100" cy="692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800">
                <a:latin typeface="Calibri"/>
                <a:ea typeface="Calibri"/>
                <a:cs typeface="Calibri"/>
                <a:sym typeface="Calibri"/>
              </a:rPr>
              <a:t>Dr. Erin Friedman</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Dr. Mindy Findlater</a:t>
            </a:r>
            <a:endParaRPr sz="18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5"/>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186" name="Google Shape;186;p25"/>
          <p:cNvSpPr txBox="1"/>
          <p:nvPr/>
        </p:nvSpPr>
        <p:spPr>
          <a:xfrm>
            <a:off x="457200" y="1036088"/>
            <a:ext cx="8229600" cy="221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Factors that control traits are called</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genes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purebreds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recessives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parents</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193" name="Google Shape;193;p26"/>
          <p:cNvSpPr txBox="1"/>
          <p:nvPr/>
        </p:nvSpPr>
        <p:spPr>
          <a:xfrm>
            <a:off x="457200" y="1036088"/>
            <a:ext cx="8229600" cy="221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What does the notation </a:t>
            </a:r>
            <a:r>
              <a:rPr b="0" i="1" lang="en" sz="2100" u="none" cap="none" strike="noStrike">
                <a:solidFill>
                  <a:srgbClr val="000000"/>
                </a:solidFill>
                <a:latin typeface="Calibri"/>
                <a:ea typeface="Calibri"/>
                <a:cs typeface="Calibri"/>
                <a:sym typeface="Calibri"/>
              </a:rPr>
              <a:t>Mm</a:t>
            </a:r>
            <a:r>
              <a:rPr b="0" i="0" lang="en" sz="2100" u="none" cap="none" strike="noStrike">
                <a:solidFill>
                  <a:srgbClr val="000000"/>
                </a:solidFill>
                <a:latin typeface="Calibri"/>
                <a:ea typeface="Calibri"/>
                <a:cs typeface="Calibri"/>
                <a:sym typeface="Calibri"/>
              </a:rPr>
              <a:t> represent?</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two dominant alleles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one unknown and one known allele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two recessive alleles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one dominant and one recessive allele</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200" name="Google Shape;200;p27"/>
          <p:cNvSpPr txBox="1"/>
          <p:nvPr/>
        </p:nvSpPr>
        <p:spPr>
          <a:xfrm>
            <a:off x="457200" y="1036088"/>
            <a:ext cx="8229600" cy="221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What is a mutation?</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 harmful change to an organism’s DNA</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any change to an organism’s DNA</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 helpful change to an organism’s DNA</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 phenotypic change to an organism</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207" name="Google Shape;207;p28"/>
          <p:cNvSpPr txBox="1"/>
          <p:nvPr/>
        </p:nvSpPr>
        <p:spPr>
          <a:xfrm>
            <a:off x="457200" y="1036088"/>
            <a:ext cx="8229600" cy="221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An organism that has two identical alleles for a trait is ________.</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heterozygous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short</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homozygous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codominant</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214" name="Google Shape;214;p29"/>
          <p:cNvSpPr txBox="1"/>
          <p:nvPr/>
        </p:nvSpPr>
        <p:spPr>
          <a:xfrm>
            <a:off x="457200" y="1036088"/>
            <a:ext cx="8229600" cy="253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2D3B45"/>
                </a:solidFill>
                <a:latin typeface="Lato"/>
                <a:ea typeface="Lato"/>
                <a:cs typeface="Lato"/>
                <a:sym typeface="Lato"/>
              </a:rPr>
              <a:t>A recessive trait will be observed in individuals that are ________ for that trait.</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homozygous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diploid</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homozygous or heterozygous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heterozygous</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628638" y="2691504"/>
            <a:ext cx="7886700" cy="2139600"/>
          </a:xfrm>
          <a:prstGeom prst="rect">
            <a:avLst/>
          </a:prstGeom>
        </p:spPr>
        <p:txBody>
          <a:bodyPr anchorCtr="0" anchor="ctr" bIns="34275" lIns="68575" spcFirstLastPara="1" rIns="68575" wrap="square" tIns="34275">
            <a:normAutofit/>
          </a:bodyPr>
          <a:lstStyle/>
          <a:p>
            <a:pPr indent="0" lvl="0" marL="0" rtl="0" algn="l">
              <a:lnSpc>
                <a:spcPct val="138750"/>
              </a:lnSpc>
              <a:spcBef>
                <a:spcPts val="0"/>
              </a:spcBef>
              <a:spcAft>
                <a:spcPts val="0"/>
              </a:spcAft>
              <a:buNone/>
            </a:pPr>
            <a:r>
              <a:rPr lang="en" sz="1700">
                <a:solidFill>
                  <a:srgbClr val="101010"/>
                </a:solidFill>
                <a:highlight>
                  <a:srgbClr val="FFFFFF"/>
                </a:highlight>
                <a:latin typeface="Arial"/>
                <a:ea typeface="Arial"/>
                <a:cs typeface="Arial"/>
                <a:sym typeface="Arial"/>
              </a:rPr>
              <a:t>In agriculture, people have taken wild plants that can't be eaten by people - and turned them into wonderful food sources. And that's because genomes can change, and people working with plants have picked mutations. Mutations are nothing more than genetic changes.</a:t>
            </a:r>
            <a:endParaRPr sz="1700">
              <a:solidFill>
                <a:srgbClr val="101010"/>
              </a:solidFill>
              <a:highlight>
                <a:srgbClr val="FFFFFF"/>
              </a:highlight>
              <a:latin typeface="Arial"/>
              <a:ea typeface="Arial"/>
              <a:cs typeface="Arial"/>
              <a:sym typeface="Arial"/>
            </a:endParaRPr>
          </a:p>
          <a:p>
            <a:pPr indent="0" lvl="0" marL="0" rtl="0" algn="l">
              <a:lnSpc>
                <a:spcPct val="138750"/>
              </a:lnSpc>
              <a:spcBef>
                <a:spcPts val="800"/>
              </a:spcBef>
              <a:spcAft>
                <a:spcPts val="800"/>
              </a:spcAft>
              <a:buNone/>
            </a:pPr>
            <a:r>
              <a:rPr lang="en" sz="1700">
                <a:solidFill>
                  <a:srgbClr val="101010"/>
                </a:solidFill>
                <a:highlight>
                  <a:srgbClr val="FFFFFF"/>
                </a:highlight>
                <a:latin typeface="Arial"/>
                <a:ea typeface="Arial"/>
                <a:cs typeface="Arial"/>
                <a:sym typeface="Arial"/>
              </a:rPr>
              <a:t>-Nina Fedoroff</a:t>
            </a:r>
            <a:endParaRPr sz="1700">
              <a:solidFill>
                <a:srgbClr val="101010"/>
              </a:solidFill>
              <a:highlight>
                <a:srgbClr val="FFFFFF"/>
              </a:highlight>
              <a:latin typeface="Arial"/>
              <a:ea typeface="Arial"/>
              <a:cs typeface="Arial"/>
              <a:sym typeface="Arial"/>
            </a:endParaRPr>
          </a:p>
        </p:txBody>
      </p:sp>
      <p:sp>
        <p:nvSpPr>
          <p:cNvPr id="220" name="Google Shape;220;p30"/>
          <p:cNvSpPr txBox="1"/>
          <p:nvPr/>
        </p:nvSpPr>
        <p:spPr>
          <a:xfrm>
            <a:off x="291075" y="546575"/>
            <a:ext cx="8457900" cy="1616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3200">
                <a:latin typeface="Calibri"/>
                <a:ea typeface="Calibri"/>
                <a:cs typeface="Calibri"/>
                <a:sym typeface="Calibri"/>
              </a:rPr>
              <a:t>Learning about agriculture can teach us about genetics. Understanding genetics can help us optimize agriculture and feed the world.</a:t>
            </a:r>
            <a:endParaRPr sz="35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sp>
        <p:nvSpPr>
          <p:cNvPr id="226" name="Google Shape;226;p31"/>
          <p:cNvSpPr txBox="1"/>
          <p:nvPr>
            <p:ph idx="1" type="body"/>
          </p:nvPr>
        </p:nvSpPr>
        <p:spPr>
          <a:xfrm>
            <a:off x="457200" y="1369219"/>
            <a:ext cx="8229600" cy="32634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0"/>
              </a:spcAft>
              <a:buNone/>
            </a:pPr>
            <a:r>
              <a:rPr i="1" lang="en"/>
              <a:t>Think about this question</a:t>
            </a:r>
            <a:endParaRPr i="1"/>
          </a:p>
          <a:p>
            <a:pPr indent="0" lvl="0" marL="0" rtl="0" algn="l">
              <a:lnSpc>
                <a:spcPct val="100000"/>
              </a:lnSpc>
              <a:spcBef>
                <a:spcPts val="1200"/>
              </a:spcBef>
              <a:spcAft>
                <a:spcPts val="0"/>
              </a:spcAft>
              <a:buNone/>
            </a:pPr>
            <a:r>
              <a:rPr i="1" lang="en"/>
              <a:t>Discuss briefly amongst yourselves</a:t>
            </a:r>
            <a:endParaRPr i="1"/>
          </a:p>
          <a:p>
            <a:pPr indent="0" lvl="0" marL="0" rtl="0" algn="l">
              <a:lnSpc>
                <a:spcPct val="100000"/>
              </a:lnSpc>
              <a:spcBef>
                <a:spcPts val="1200"/>
              </a:spcBef>
              <a:spcAft>
                <a:spcPts val="1200"/>
              </a:spcAft>
              <a:buNone/>
            </a:pPr>
            <a:r>
              <a:rPr i="1" lang="en"/>
              <a:t>Share with the entire class</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sp>
        <p:nvSpPr>
          <p:cNvPr id="232" name="Google Shape;232;p32"/>
          <p:cNvSpPr txBox="1"/>
          <p:nvPr>
            <p:ph idx="1" type="body"/>
          </p:nvPr>
        </p:nvSpPr>
        <p:spPr>
          <a:xfrm>
            <a:off x="457200" y="1369219"/>
            <a:ext cx="8229600" cy="32634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1200"/>
              </a:spcAft>
              <a:buNone/>
            </a:pPr>
            <a:r>
              <a:rPr lang="en"/>
              <a:t>Create nutritious, edible crops that are resistant to environmental stress and have increased yield to meet the food needs of our growing population.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3"/>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Activity: Brainstorming</a:t>
            </a:r>
            <a:endParaRPr sz="1100"/>
          </a:p>
        </p:txBody>
      </p:sp>
      <p:sp>
        <p:nvSpPr>
          <p:cNvPr id="238" name="Google Shape;238;p33"/>
          <p:cNvSpPr txBox="1"/>
          <p:nvPr>
            <p:ph idx="1" type="body"/>
          </p:nvPr>
        </p:nvSpPr>
        <p:spPr>
          <a:xfrm>
            <a:off x="457200" y="1369219"/>
            <a:ext cx="8373900" cy="25515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0"/>
              </a:spcAft>
              <a:buNone/>
            </a:pPr>
            <a:r>
              <a:rPr lang="en"/>
              <a:t>Consider the following goal: </a:t>
            </a:r>
            <a:endParaRPr/>
          </a:p>
          <a:p>
            <a:pPr indent="0" lvl="0" marL="0" rtl="0" algn="l">
              <a:lnSpc>
                <a:spcPct val="100000"/>
              </a:lnSpc>
              <a:spcBef>
                <a:spcPts val="1200"/>
              </a:spcBef>
              <a:spcAft>
                <a:spcPts val="0"/>
              </a:spcAft>
              <a:buNone/>
            </a:pPr>
            <a:r>
              <a:t/>
            </a:r>
            <a:endParaRPr i="1"/>
          </a:p>
          <a:p>
            <a:pPr indent="0" lvl="0" marL="0" rtl="0" algn="l">
              <a:lnSpc>
                <a:spcPct val="100000"/>
              </a:lnSpc>
              <a:spcBef>
                <a:spcPts val="1200"/>
              </a:spcBef>
              <a:spcAft>
                <a:spcPts val="0"/>
              </a:spcAft>
              <a:buNone/>
            </a:pPr>
            <a:r>
              <a:t/>
            </a:r>
            <a:endParaRPr i="1"/>
          </a:p>
          <a:p>
            <a:pPr indent="0" lvl="0" marL="0" rtl="0" algn="l">
              <a:lnSpc>
                <a:spcPct val="100000"/>
              </a:lnSpc>
              <a:spcBef>
                <a:spcPts val="1200"/>
              </a:spcBef>
              <a:spcAft>
                <a:spcPts val="0"/>
              </a:spcAft>
              <a:buNone/>
            </a:pPr>
            <a:r>
              <a:t/>
            </a:r>
            <a:endParaRPr i="1"/>
          </a:p>
          <a:p>
            <a:pPr indent="0" lvl="0" marL="0" rtl="0" algn="l">
              <a:lnSpc>
                <a:spcPct val="100000"/>
              </a:lnSpc>
              <a:spcBef>
                <a:spcPts val="1200"/>
              </a:spcBef>
              <a:spcAft>
                <a:spcPts val="0"/>
              </a:spcAft>
              <a:buNone/>
            </a:pPr>
            <a:r>
              <a:t/>
            </a:r>
            <a:endParaRPr b="1"/>
          </a:p>
          <a:p>
            <a:pPr indent="0" lvl="0" marL="0" rtl="0" algn="l">
              <a:lnSpc>
                <a:spcPct val="100000"/>
              </a:lnSpc>
              <a:spcBef>
                <a:spcPts val="1200"/>
              </a:spcBef>
              <a:spcAft>
                <a:spcPts val="1200"/>
              </a:spcAft>
              <a:buNone/>
            </a:pPr>
            <a:r>
              <a:rPr b="1" lang="en"/>
              <a:t>What general changes could be made in plants to achieve these goals?</a:t>
            </a:r>
            <a:endParaRPr/>
          </a:p>
        </p:txBody>
      </p:sp>
      <p:sp>
        <p:nvSpPr>
          <p:cNvPr id="239" name="Google Shape;239;p33"/>
          <p:cNvSpPr txBox="1"/>
          <p:nvPr/>
        </p:nvSpPr>
        <p:spPr>
          <a:xfrm>
            <a:off x="2297119" y="4151888"/>
            <a:ext cx="4771800" cy="785100"/>
          </a:xfrm>
          <a:prstGeom prst="rect">
            <a:avLst/>
          </a:prstGeom>
          <a:noFill/>
          <a:ln>
            <a:noFill/>
          </a:ln>
        </p:spPr>
        <p:txBody>
          <a:bodyPr anchorCtr="0" anchor="t" bIns="68575" lIns="68575" spcFirstLastPara="1" rIns="68575" wrap="square" tIns="68575">
            <a:spAutoFit/>
          </a:bodyPr>
          <a:lstStyle/>
          <a:p>
            <a:pPr indent="0" lvl="0" marL="0" rtl="0" algn="ctr">
              <a:spcBef>
                <a:spcPts val="800"/>
              </a:spcBef>
              <a:spcAft>
                <a:spcPts val="0"/>
              </a:spcAft>
              <a:buNone/>
            </a:pPr>
            <a:r>
              <a:rPr i="1" lang="en" sz="2100">
                <a:solidFill>
                  <a:schemeClr val="dk1"/>
                </a:solidFill>
                <a:latin typeface="Calibri"/>
                <a:ea typeface="Calibri"/>
                <a:cs typeface="Calibri"/>
                <a:sym typeface="Calibri"/>
              </a:rPr>
              <a:t>Example: Plants that grow more fruits per plant could be used to feed more people</a:t>
            </a:r>
            <a:endParaRPr i="1" sz="2100">
              <a:solidFill>
                <a:schemeClr val="dk1"/>
              </a:solidFill>
              <a:latin typeface="Calibri"/>
              <a:ea typeface="Calibri"/>
              <a:cs typeface="Calibri"/>
              <a:sym typeface="Calibri"/>
            </a:endParaRPr>
          </a:p>
        </p:txBody>
      </p:sp>
      <p:sp>
        <p:nvSpPr>
          <p:cNvPr id="240" name="Google Shape;240;p33"/>
          <p:cNvSpPr txBox="1"/>
          <p:nvPr/>
        </p:nvSpPr>
        <p:spPr>
          <a:xfrm>
            <a:off x="1091475" y="1834575"/>
            <a:ext cx="6540900" cy="1108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800"/>
              </a:spcBef>
              <a:spcAft>
                <a:spcPts val="0"/>
              </a:spcAft>
              <a:buNone/>
            </a:pPr>
            <a:r>
              <a:rPr i="1" lang="en" sz="2100">
                <a:solidFill>
                  <a:schemeClr val="dk1"/>
                </a:solidFill>
                <a:latin typeface="Calibri"/>
                <a:ea typeface="Calibri"/>
                <a:cs typeface="Calibri"/>
                <a:sym typeface="Calibri"/>
              </a:rPr>
              <a:t>Create nutritious, edible crops that are resistant to environmental stress and have increased yield to meet the food needs of our growing population.</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txBox="1"/>
          <p:nvPr>
            <p:ph idx="1" type="body"/>
          </p:nvPr>
        </p:nvSpPr>
        <p:spPr>
          <a:xfrm>
            <a:off x="457200" y="1369219"/>
            <a:ext cx="3369600" cy="3263400"/>
          </a:xfrm>
          <a:prstGeom prst="rect">
            <a:avLst/>
          </a:prstGeom>
        </p:spPr>
        <p:txBody>
          <a:bodyPr anchorCtr="0" anchor="t" bIns="34275" lIns="68575" spcFirstLastPara="1" rIns="68575" wrap="square" tIns="34275">
            <a:normAutofit/>
          </a:bodyPr>
          <a:lstStyle/>
          <a:p>
            <a:pPr indent="-254000" lvl="0" marL="342900" rtl="0" algn="l">
              <a:lnSpc>
                <a:spcPct val="200000"/>
              </a:lnSpc>
              <a:spcBef>
                <a:spcPts val="800"/>
              </a:spcBef>
              <a:spcAft>
                <a:spcPts val="0"/>
              </a:spcAft>
              <a:buSzPts val="1400"/>
              <a:buChar char="●"/>
            </a:pPr>
            <a:r>
              <a:rPr lang="en"/>
              <a:t>Create edible crops</a:t>
            </a:r>
            <a:endParaRPr/>
          </a:p>
        </p:txBody>
      </p:sp>
      <p:sp>
        <p:nvSpPr>
          <p:cNvPr id="246" name="Google Shape;246;p34"/>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pic>
        <p:nvPicPr>
          <p:cNvPr id="247" name="Google Shape;247;p34"/>
          <p:cNvPicPr preferRelativeResize="0"/>
          <p:nvPr/>
        </p:nvPicPr>
        <p:blipFill>
          <a:blip r:embed="rId3">
            <a:alphaModFix/>
          </a:blip>
          <a:stretch>
            <a:fillRect/>
          </a:stretch>
        </p:blipFill>
        <p:spPr>
          <a:xfrm>
            <a:off x="4516069" y="960093"/>
            <a:ext cx="2602012" cy="3908887"/>
          </a:xfrm>
          <a:prstGeom prst="rect">
            <a:avLst/>
          </a:prstGeom>
          <a:noFill/>
          <a:ln>
            <a:noFill/>
          </a:ln>
        </p:spPr>
      </p:pic>
      <p:sp>
        <p:nvSpPr>
          <p:cNvPr id="248" name="Google Shape;248;p34"/>
          <p:cNvSpPr txBox="1"/>
          <p:nvPr/>
        </p:nvSpPr>
        <p:spPr>
          <a:xfrm>
            <a:off x="4364975" y="4868975"/>
            <a:ext cx="3017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rgbClr val="30272E"/>
                </a:solidFill>
                <a:latin typeface="Calibri"/>
                <a:ea typeface="Calibri"/>
                <a:cs typeface="Calibri"/>
                <a:sym typeface="Calibri"/>
              </a:rPr>
              <a:t>"</a:t>
            </a:r>
            <a:r>
              <a:rPr lang="en" sz="800" u="sng">
                <a:solidFill>
                  <a:schemeClr val="hlink"/>
                </a:solidFill>
                <a:latin typeface="Calibri"/>
                <a:ea typeface="Calibri"/>
                <a:cs typeface="Calibri"/>
                <a:sym typeface="Calibri"/>
                <a:hlinkClick r:id="rId4"/>
              </a:rPr>
              <a:t>File:Cornselection.jpg</a:t>
            </a:r>
            <a:r>
              <a:rPr lang="en" sz="800">
                <a:solidFill>
                  <a:srgbClr val="30272E"/>
                </a:solidFill>
                <a:latin typeface="Calibri"/>
                <a:ea typeface="Calibri"/>
                <a:cs typeface="Calibri"/>
                <a:sym typeface="Calibri"/>
              </a:rPr>
              <a:t>" by John Doebley is licensed under </a:t>
            </a:r>
            <a:r>
              <a:rPr lang="en" sz="800" u="sng">
                <a:solidFill>
                  <a:schemeClr val="hlink"/>
                </a:solidFill>
                <a:latin typeface="Calibri"/>
                <a:ea typeface="Calibri"/>
                <a:cs typeface="Calibri"/>
                <a:sym typeface="Calibri"/>
                <a:hlinkClick r:id="rId5"/>
              </a:rPr>
              <a:t>CC BY 2.5</a:t>
            </a:r>
            <a:r>
              <a:rPr lang="en" sz="800">
                <a:solidFill>
                  <a:srgbClr val="30272E"/>
                </a:solidFill>
                <a:latin typeface="Calibri"/>
                <a:ea typeface="Calibri"/>
                <a:cs typeface="Calibri"/>
                <a:sym typeface="Calibri"/>
              </a:rPr>
              <a:t>.</a:t>
            </a:r>
            <a:endParaRPr sz="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nvSpPr>
        <p:spPr>
          <a:xfrm>
            <a:off x="736838" y="546563"/>
            <a:ext cx="7660800" cy="2108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3200">
                <a:latin typeface="Calibri"/>
                <a:ea typeface="Calibri"/>
                <a:cs typeface="Calibri"/>
                <a:sym typeface="Calibri"/>
              </a:rPr>
              <a:t>Learning about agriculture can teach us about genetics. Understanding genetics can help us optimize agriculture and feed the world.</a:t>
            </a:r>
            <a:endParaRPr sz="35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ph idx="1" type="body"/>
          </p:nvPr>
        </p:nvSpPr>
        <p:spPr>
          <a:xfrm>
            <a:off x="471488" y="1026914"/>
            <a:ext cx="5915100" cy="24477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254" name="Google Shape;254;p35"/>
          <p:cNvPicPr preferRelativeResize="0"/>
          <p:nvPr/>
        </p:nvPicPr>
        <p:blipFill>
          <a:blip r:embed="rId3">
            <a:alphaModFix/>
          </a:blip>
          <a:stretch>
            <a:fillRect/>
          </a:stretch>
        </p:blipFill>
        <p:spPr>
          <a:xfrm>
            <a:off x="1208494" y="1058223"/>
            <a:ext cx="4163458" cy="1436382"/>
          </a:xfrm>
          <a:prstGeom prst="rect">
            <a:avLst/>
          </a:prstGeom>
          <a:noFill/>
          <a:ln>
            <a:noFill/>
          </a:ln>
        </p:spPr>
      </p:pic>
      <p:sp>
        <p:nvSpPr>
          <p:cNvPr id="255" name="Google Shape;255;p35"/>
          <p:cNvSpPr txBox="1"/>
          <p:nvPr/>
        </p:nvSpPr>
        <p:spPr>
          <a:xfrm>
            <a:off x="1208522" y="2494613"/>
            <a:ext cx="41634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Calibri"/>
                <a:ea typeface="Calibri"/>
                <a:cs typeface="Calibri"/>
                <a:sym typeface="Calibri"/>
              </a:rPr>
              <a:t>Modern watermelons (right) look very different to their 17th-century ancestors (left).</a:t>
            </a:r>
            <a:endParaRPr sz="800">
              <a:solidFill>
                <a:schemeClr val="dk1"/>
              </a:solidFill>
              <a:latin typeface="Calibri"/>
              <a:ea typeface="Calibri"/>
              <a:cs typeface="Calibri"/>
              <a:sym typeface="Calibri"/>
            </a:endParaRPr>
          </a:p>
          <a:p>
            <a:pPr indent="0" lvl="0" marL="0" rtl="0" algn="l">
              <a:spcBef>
                <a:spcPts val="0"/>
              </a:spcBef>
              <a:spcAft>
                <a:spcPts val="0"/>
              </a:spcAft>
              <a:buNone/>
            </a:pPr>
            <a:r>
              <a:rPr b="1" lang="en" sz="800">
                <a:solidFill>
                  <a:srgbClr val="ED3C95"/>
                </a:solidFill>
                <a:uFill>
                  <a:noFill/>
                </a:uFill>
                <a:latin typeface="Calibri"/>
                <a:ea typeface="Calibri"/>
                <a:cs typeface="Calibri"/>
                <a:sym typeface="Calibri"/>
                <a:hlinkClick r:id="rId4">
                  <a:extLst>
                    <a:ext uri="{A12FA001-AC4F-418D-AE19-62706E023703}">
                      <ahyp:hlinkClr val="tx"/>
                    </a:ext>
                  </a:extLst>
                </a:hlinkClick>
              </a:rPr>
              <a:t>Christies/Prathyush Thomas</a:t>
            </a:r>
            <a:r>
              <a:rPr lang="en" sz="800">
                <a:solidFill>
                  <a:schemeClr val="dk1"/>
                </a:solidFill>
                <a:latin typeface="Calibri"/>
                <a:ea typeface="Calibri"/>
                <a:cs typeface="Calibri"/>
                <a:sym typeface="Calibri"/>
              </a:rPr>
              <a:t>, </a:t>
            </a:r>
            <a:r>
              <a:rPr b="1" lang="en" sz="800">
                <a:solidFill>
                  <a:srgbClr val="ED3C95"/>
                </a:solidFill>
                <a:uFill>
                  <a:noFill/>
                </a:uFill>
                <a:latin typeface="Calibri"/>
                <a:ea typeface="Calibri"/>
                <a:cs typeface="Calibri"/>
                <a:sym typeface="Calibri"/>
                <a:hlinkClick r:id="rId5">
                  <a:extLst>
                    <a:ext uri="{A12FA001-AC4F-418D-AE19-62706E023703}">
                      <ahyp:hlinkClr val="tx"/>
                    </a:ext>
                  </a:extLst>
                </a:hlinkClick>
              </a:rPr>
              <a:t>CC BY</a:t>
            </a:r>
            <a:endParaRPr sz="800">
              <a:latin typeface="Calibri"/>
              <a:ea typeface="Calibri"/>
              <a:cs typeface="Calibri"/>
              <a:sym typeface="Calibri"/>
            </a:endParaRPr>
          </a:p>
        </p:txBody>
      </p:sp>
      <p:pic>
        <p:nvPicPr>
          <p:cNvPr id="256" name="Google Shape;256;p35"/>
          <p:cNvPicPr preferRelativeResize="0"/>
          <p:nvPr/>
        </p:nvPicPr>
        <p:blipFill rotWithShape="1">
          <a:blip r:embed="rId6">
            <a:alphaModFix/>
          </a:blip>
          <a:srcRect b="25534" l="0" r="0" t="0"/>
          <a:stretch/>
        </p:blipFill>
        <p:spPr>
          <a:xfrm>
            <a:off x="253753" y="2905387"/>
            <a:ext cx="4163456" cy="1746567"/>
          </a:xfrm>
          <a:prstGeom prst="rect">
            <a:avLst/>
          </a:prstGeom>
          <a:noFill/>
          <a:ln>
            <a:noFill/>
          </a:ln>
        </p:spPr>
      </p:pic>
      <p:sp>
        <p:nvSpPr>
          <p:cNvPr id="257" name="Google Shape;257;p35"/>
          <p:cNvSpPr txBox="1"/>
          <p:nvPr/>
        </p:nvSpPr>
        <p:spPr>
          <a:xfrm>
            <a:off x="253838" y="4693275"/>
            <a:ext cx="4163400" cy="3603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lang="en" sz="800">
                <a:solidFill>
                  <a:schemeClr val="dk1"/>
                </a:solidFill>
                <a:latin typeface="Calibri"/>
                <a:ea typeface="Calibri"/>
                <a:cs typeface="Calibri"/>
                <a:sym typeface="Calibri"/>
              </a:rPr>
              <a:t>https://geneticliteracyproject.org/2016/06/13/pasta-ruby-grapefruits-why-organic-devotees-love-foods-mutated-by-radiation-and-chemicals/</a:t>
            </a:r>
            <a:endParaRPr sz="800">
              <a:latin typeface="Calibri"/>
              <a:ea typeface="Calibri"/>
              <a:cs typeface="Calibri"/>
              <a:sym typeface="Calibri"/>
            </a:endParaRPr>
          </a:p>
        </p:txBody>
      </p:sp>
      <p:pic>
        <p:nvPicPr>
          <p:cNvPr id="258" name="Google Shape;258;p35"/>
          <p:cNvPicPr preferRelativeResize="0"/>
          <p:nvPr/>
        </p:nvPicPr>
        <p:blipFill rotWithShape="1">
          <a:blip r:embed="rId7">
            <a:alphaModFix/>
          </a:blip>
          <a:srcRect b="12093" l="0" r="0" t="2077"/>
          <a:stretch/>
        </p:blipFill>
        <p:spPr>
          <a:xfrm>
            <a:off x="4638656" y="2905388"/>
            <a:ext cx="3474168" cy="1705237"/>
          </a:xfrm>
          <a:prstGeom prst="rect">
            <a:avLst/>
          </a:prstGeom>
          <a:noFill/>
          <a:ln>
            <a:noFill/>
          </a:ln>
        </p:spPr>
      </p:pic>
      <p:sp>
        <p:nvSpPr>
          <p:cNvPr id="259" name="Google Shape;259;p35"/>
          <p:cNvSpPr txBox="1"/>
          <p:nvPr/>
        </p:nvSpPr>
        <p:spPr>
          <a:xfrm>
            <a:off x="4638656" y="4651950"/>
            <a:ext cx="43089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Calibri"/>
                <a:ea typeface="Calibri"/>
                <a:cs typeface="Calibri"/>
                <a:sym typeface="Calibri"/>
              </a:rPr>
              <a:t>https://www.futurity.org/corn-teosinte-domestication-crops-crispr-2691252-2/</a:t>
            </a:r>
            <a:endParaRPr sz="800">
              <a:latin typeface="Calibri"/>
              <a:ea typeface="Calibri"/>
              <a:cs typeface="Calibri"/>
              <a:sym typeface="Calibri"/>
            </a:endParaRPr>
          </a:p>
        </p:txBody>
      </p:sp>
      <p:sp>
        <p:nvSpPr>
          <p:cNvPr id="260" name="Google Shape;260;p35"/>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Create </a:t>
            </a:r>
            <a:r>
              <a:rPr b="1" lang="en" sz="3000">
                <a:solidFill>
                  <a:schemeClr val="dk1"/>
                </a:solidFill>
                <a:latin typeface="Calibri"/>
                <a:ea typeface="Calibri"/>
                <a:cs typeface="Calibri"/>
                <a:sym typeface="Calibri"/>
              </a:rPr>
              <a:t>edible crops</a:t>
            </a:r>
            <a:endParaRPr sz="1100"/>
          </a:p>
        </p:txBody>
      </p:sp>
      <p:pic>
        <p:nvPicPr>
          <p:cNvPr id="261" name="Google Shape;261;p35"/>
          <p:cNvPicPr preferRelativeResize="0"/>
          <p:nvPr/>
        </p:nvPicPr>
        <p:blipFill>
          <a:blip r:embed="rId8">
            <a:alphaModFix/>
          </a:blip>
          <a:stretch>
            <a:fillRect/>
          </a:stretch>
        </p:blipFill>
        <p:spPr>
          <a:xfrm>
            <a:off x="5537758" y="1044488"/>
            <a:ext cx="2556380" cy="1436382"/>
          </a:xfrm>
          <a:prstGeom prst="rect">
            <a:avLst/>
          </a:prstGeom>
          <a:noFill/>
          <a:ln>
            <a:noFill/>
          </a:ln>
        </p:spPr>
      </p:pic>
      <p:sp>
        <p:nvSpPr>
          <p:cNvPr id="262" name="Google Shape;262;p35"/>
          <p:cNvSpPr txBox="1"/>
          <p:nvPr/>
        </p:nvSpPr>
        <p:spPr>
          <a:xfrm>
            <a:off x="5503706" y="2406188"/>
            <a:ext cx="2556600" cy="5736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lang="en" sz="800">
                <a:solidFill>
                  <a:schemeClr val="dk1"/>
                </a:solidFill>
                <a:latin typeface="Calibri"/>
                <a:ea typeface="Calibri"/>
                <a:cs typeface="Calibri"/>
                <a:sym typeface="Calibri"/>
              </a:rPr>
              <a:t>https://www.tastingtable.com/863145/the-science-behind-seedless-watermelons/</a:t>
            </a:r>
            <a:endParaRPr sz="8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idx="1" type="body"/>
          </p:nvPr>
        </p:nvSpPr>
        <p:spPr>
          <a:xfrm>
            <a:off x="457200" y="1369219"/>
            <a:ext cx="3369600" cy="3263400"/>
          </a:xfrm>
          <a:prstGeom prst="rect">
            <a:avLst/>
          </a:prstGeom>
        </p:spPr>
        <p:txBody>
          <a:bodyPr anchorCtr="0" anchor="t" bIns="34275" lIns="68575" spcFirstLastPara="1" rIns="68575" wrap="square" tIns="34275">
            <a:normAutofit/>
          </a:bodyPr>
          <a:lstStyle/>
          <a:p>
            <a:pPr indent="-254000" lvl="0" marL="342900" rtl="0" algn="l">
              <a:lnSpc>
                <a:spcPct val="200000"/>
              </a:lnSpc>
              <a:spcBef>
                <a:spcPts val="800"/>
              </a:spcBef>
              <a:spcAft>
                <a:spcPts val="0"/>
              </a:spcAft>
              <a:buSzPts val="1400"/>
              <a:buChar char="●"/>
            </a:pPr>
            <a:r>
              <a:rPr lang="en"/>
              <a:t>Create edible crops</a:t>
            </a:r>
            <a:endParaRPr/>
          </a:p>
          <a:p>
            <a:pPr indent="-254000" lvl="0" marL="342900" rtl="0" algn="l">
              <a:lnSpc>
                <a:spcPct val="100000"/>
              </a:lnSpc>
              <a:spcBef>
                <a:spcPts val="0"/>
              </a:spcBef>
              <a:spcAft>
                <a:spcPts val="800"/>
              </a:spcAft>
              <a:buSzPts val="1400"/>
              <a:buChar char="●"/>
            </a:pPr>
            <a:r>
              <a:rPr lang="en"/>
              <a:t>Help crops resist climate stress</a:t>
            </a:r>
            <a:endParaRPr/>
          </a:p>
        </p:txBody>
      </p:sp>
      <p:sp>
        <p:nvSpPr>
          <p:cNvPr id="268" name="Google Shape;268;p36"/>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sp>
        <p:nvSpPr>
          <p:cNvPr id="269" name="Google Shape;269;p36"/>
          <p:cNvSpPr txBox="1"/>
          <p:nvPr/>
        </p:nvSpPr>
        <p:spPr>
          <a:xfrm>
            <a:off x="4047350" y="4546950"/>
            <a:ext cx="46395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Clr>
                <a:schemeClr val="dk1"/>
              </a:buClr>
              <a:buSzPts val="1100"/>
              <a:buFont typeface="Arial"/>
              <a:buNone/>
            </a:pPr>
            <a:r>
              <a:rPr lang="en" sz="700">
                <a:solidFill>
                  <a:schemeClr val="dk1"/>
                </a:solidFill>
              </a:rPr>
              <a:t>https://www.hppr.org/hppr-news/2022-09-20/how-the-drought-killing-kansas-corn-crops-could-make-you-pay-more-for-gas-and-beef</a:t>
            </a:r>
            <a:endParaRPr sz="300">
              <a:latin typeface="Calibri"/>
              <a:ea typeface="Calibri"/>
              <a:cs typeface="Calibri"/>
              <a:sym typeface="Calibri"/>
            </a:endParaRPr>
          </a:p>
        </p:txBody>
      </p:sp>
      <p:pic>
        <p:nvPicPr>
          <p:cNvPr id="270" name="Google Shape;270;p36"/>
          <p:cNvPicPr preferRelativeResize="0"/>
          <p:nvPr/>
        </p:nvPicPr>
        <p:blipFill>
          <a:blip r:embed="rId3">
            <a:alphaModFix/>
          </a:blip>
          <a:stretch>
            <a:fillRect/>
          </a:stretch>
        </p:blipFill>
        <p:spPr>
          <a:xfrm>
            <a:off x="4047400" y="1015625"/>
            <a:ext cx="4639401" cy="3479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idx="1" type="body"/>
          </p:nvPr>
        </p:nvSpPr>
        <p:spPr>
          <a:xfrm>
            <a:off x="628650" y="1369219"/>
            <a:ext cx="29085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276" name="Google Shape;276;p37"/>
          <p:cNvPicPr preferRelativeResize="0"/>
          <p:nvPr/>
        </p:nvPicPr>
        <p:blipFill>
          <a:blip r:embed="rId3">
            <a:alphaModFix/>
          </a:blip>
          <a:stretch>
            <a:fillRect/>
          </a:stretch>
        </p:blipFill>
        <p:spPr>
          <a:xfrm>
            <a:off x="2158331" y="1002029"/>
            <a:ext cx="4509320" cy="3879881"/>
          </a:xfrm>
          <a:prstGeom prst="rect">
            <a:avLst/>
          </a:prstGeom>
          <a:noFill/>
          <a:ln>
            <a:noFill/>
          </a:ln>
        </p:spPr>
      </p:pic>
      <p:sp>
        <p:nvSpPr>
          <p:cNvPr id="277" name="Google Shape;277;p37"/>
          <p:cNvSpPr txBox="1"/>
          <p:nvPr/>
        </p:nvSpPr>
        <p:spPr>
          <a:xfrm>
            <a:off x="6475501" y="4881900"/>
            <a:ext cx="26685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Calibri"/>
                <a:ea typeface="Calibri"/>
                <a:cs typeface="Calibri"/>
                <a:sym typeface="Calibri"/>
              </a:rPr>
              <a:t>https://onlinelibrary.wiley.com/doi/epdf/10.1111/tpj.15483</a:t>
            </a:r>
            <a:endParaRPr sz="800">
              <a:latin typeface="Calibri"/>
              <a:ea typeface="Calibri"/>
              <a:cs typeface="Calibri"/>
              <a:sym typeface="Calibri"/>
            </a:endParaRPr>
          </a:p>
        </p:txBody>
      </p:sp>
      <p:sp>
        <p:nvSpPr>
          <p:cNvPr id="278" name="Google Shape;278;p37"/>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Resist environmental stress</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ph idx="1" type="body"/>
          </p:nvPr>
        </p:nvSpPr>
        <p:spPr>
          <a:xfrm>
            <a:off x="457200" y="1369219"/>
            <a:ext cx="3369600" cy="3263400"/>
          </a:xfrm>
          <a:prstGeom prst="rect">
            <a:avLst/>
          </a:prstGeom>
        </p:spPr>
        <p:txBody>
          <a:bodyPr anchorCtr="0" anchor="t" bIns="34275" lIns="68575" spcFirstLastPara="1" rIns="68575" wrap="square" tIns="34275">
            <a:normAutofit/>
          </a:bodyPr>
          <a:lstStyle/>
          <a:p>
            <a:pPr indent="-254000" lvl="0" marL="342900" rtl="0" algn="l">
              <a:lnSpc>
                <a:spcPct val="200000"/>
              </a:lnSpc>
              <a:spcBef>
                <a:spcPts val="800"/>
              </a:spcBef>
              <a:spcAft>
                <a:spcPts val="0"/>
              </a:spcAft>
              <a:buSzPts val="1400"/>
              <a:buChar char="●"/>
            </a:pPr>
            <a:r>
              <a:rPr lang="en"/>
              <a:t>Create edible crops</a:t>
            </a:r>
            <a:endParaRPr/>
          </a:p>
          <a:p>
            <a:pPr indent="-254000" lvl="0" marL="342900" rtl="0" algn="l">
              <a:lnSpc>
                <a:spcPct val="100000"/>
              </a:lnSpc>
              <a:spcBef>
                <a:spcPts val="0"/>
              </a:spcBef>
              <a:spcAft>
                <a:spcPts val="0"/>
              </a:spcAft>
              <a:buSzPts val="1400"/>
              <a:buChar char="●"/>
            </a:pPr>
            <a:r>
              <a:rPr lang="en"/>
              <a:t>Help crops resist climate stress</a:t>
            </a:r>
            <a:endParaRPr/>
          </a:p>
          <a:p>
            <a:pPr indent="-254000" lvl="0" marL="342900" rtl="0" algn="l">
              <a:lnSpc>
                <a:spcPct val="200000"/>
              </a:lnSpc>
              <a:spcBef>
                <a:spcPts val="800"/>
              </a:spcBef>
              <a:spcAft>
                <a:spcPts val="0"/>
              </a:spcAft>
              <a:buSzPts val="1400"/>
              <a:buChar char="●"/>
            </a:pPr>
            <a:r>
              <a:rPr lang="en"/>
              <a:t>Feed more people</a:t>
            </a:r>
            <a:endParaRPr/>
          </a:p>
          <a:p>
            <a:pPr indent="0" lvl="0" marL="0" rtl="0" algn="l">
              <a:lnSpc>
                <a:spcPct val="200000"/>
              </a:lnSpc>
              <a:spcBef>
                <a:spcPts val="1200"/>
              </a:spcBef>
              <a:spcAft>
                <a:spcPts val="1200"/>
              </a:spcAft>
              <a:buNone/>
            </a:pPr>
            <a:r>
              <a:t/>
            </a:r>
            <a:endParaRPr/>
          </a:p>
        </p:txBody>
      </p:sp>
      <p:sp>
        <p:nvSpPr>
          <p:cNvPr id="284" name="Google Shape;284;p38"/>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pic>
        <p:nvPicPr>
          <p:cNvPr id="285" name="Google Shape;285;p38"/>
          <p:cNvPicPr preferRelativeResize="0"/>
          <p:nvPr/>
        </p:nvPicPr>
        <p:blipFill>
          <a:blip r:embed="rId3">
            <a:alphaModFix/>
          </a:blip>
          <a:stretch>
            <a:fillRect/>
          </a:stretch>
        </p:blipFill>
        <p:spPr>
          <a:xfrm>
            <a:off x="3860193" y="1107795"/>
            <a:ext cx="4826606" cy="3431412"/>
          </a:xfrm>
          <a:prstGeom prst="rect">
            <a:avLst/>
          </a:prstGeom>
          <a:noFill/>
          <a:ln>
            <a:noFill/>
          </a:ln>
        </p:spPr>
      </p:pic>
      <p:sp>
        <p:nvSpPr>
          <p:cNvPr id="286" name="Google Shape;286;p38"/>
          <p:cNvSpPr txBox="1"/>
          <p:nvPr/>
        </p:nvSpPr>
        <p:spPr>
          <a:xfrm>
            <a:off x="6436800" y="4539206"/>
            <a:ext cx="22500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https://populationmatters.org/the-facts/</a:t>
            </a:r>
            <a:endParaRPr sz="8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txBox="1"/>
          <p:nvPr>
            <p:ph idx="1" type="body"/>
          </p:nvPr>
        </p:nvSpPr>
        <p:spPr>
          <a:xfrm>
            <a:off x="471488" y="1026914"/>
            <a:ext cx="5915100" cy="24477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
        <p:nvSpPr>
          <p:cNvPr id="292" name="Google Shape;292;p39"/>
          <p:cNvSpPr txBox="1"/>
          <p:nvPr/>
        </p:nvSpPr>
        <p:spPr>
          <a:xfrm>
            <a:off x="4749313" y="4331675"/>
            <a:ext cx="42147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latin typeface="Calibri"/>
                <a:ea typeface="Calibri"/>
                <a:cs typeface="Calibri"/>
                <a:sym typeface="Calibri"/>
              </a:rPr>
              <a:t>https://allianceforscience.org/blog/2018/02/gmo-crops-increasing-yield-20-years-progress-ahead/</a:t>
            </a:r>
            <a:endParaRPr sz="800">
              <a:latin typeface="Calibri"/>
              <a:ea typeface="Calibri"/>
              <a:cs typeface="Calibri"/>
              <a:sym typeface="Calibri"/>
            </a:endParaRPr>
          </a:p>
        </p:txBody>
      </p:sp>
      <p:pic>
        <p:nvPicPr>
          <p:cNvPr id="293" name="Google Shape;293;p39"/>
          <p:cNvPicPr preferRelativeResize="0"/>
          <p:nvPr/>
        </p:nvPicPr>
        <p:blipFill>
          <a:blip r:embed="rId3">
            <a:alphaModFix/>
          </a:blip>
          <a:stretch>
            <a:fillRect/>
          </a:stretch>
        </p:blipFill>
        <p:spPr>
          <a:xfrm>
            <a:off x="4801319" y="1392531"/>
            <a:ext cx="4110675" cy="2939139"/>
          </a:xfrm>
          <a:prstGeom prst="rect">
            <a:avLst/>
          </a:prstGeom>
          <a:noFill/>
          <a:ln>
            <a:noFill/>
          </a:ln>
        </p:spPr>
      </p:pic>
      <p:pic>
        <p:nvPicPr>
          <p:cNvPr id="294" name="Google Shape;294;p39"/>
          <p:cNvPicPr preferRelativeResize="0"/>
          <p:nvPr/>
        </p:nvPicPr>
        <p:blipFill rotWithShape="1">
          <a:blip r:embed="rId4">
            <a:alphaModFix/>
          </a:blip>
          <a:srcRect b="3953" l="0" r="0" t="18676"/>
          <a:stretch/>
        </p:blipFill>
        <p:spPr>
          <a:xfrm>
            <a:off x="211013" y="1741781"/>
            <a:ext cx="4309238" cy="2370206"/>
          </a:xfrm>
          <a:prstGeom prst="rect">
            <a:avLst/>
          </a:prstGeom>
          <a:noFill/>
          <a:ln>
            <a:noFill/>
          </a:ln>
        </p:spPr>
      </p:pic>
      <p:sp>
        <p:nvSpPr>
          <p:cNvPr id="295" name="Google Shape;295;p39"/>
          <p:cNvSpPr txBox="1"/>
          <p:nvPr/>
        </p:nvSpPr>
        <p:spPr>
          <a:xfrm>
            <a:off x="1956113" y="4111988"/>
            <a:ext cx="24081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latin typeface="Calibri"/>
                <a:ea typeface="Calibri"/>
                <a:cs typeface="Calibri"/>
                <a:sym typeface="Calibri"/>
              </a:rPr>
              <a:t>https://populationmatters.org/the-facts/</a:t>
            </a:r>
            <a:endParaRPr sz="800">
              <a:latin typeface="Calibri"/>
              <a:ea typeface="Calibri"/>
              <a:cs typeface="Calibri"/>
              <a:sym typeface="Calibri"/>
            </a:endParaRPr>
          </a:p>
        </p:txBody>
      </p:sp>
      <p:sp>
        <p:nvSpPr>
          <p:cNvPr id="296" name="Google Shape;296;p39"/>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Feed more people</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0"/>
          <p:cNvPicPr preferRelativeResize="0"/>
          <p:nvPr/>
        </p:nvPicPr>
        <p:blipFill>
          <a:blip r:embed="rId3">
            <a:alphaModFix/>
          </a:blip>
          <a:stretch>
            <a:fillRect/>
          </a:stretch>
        </p:blipFill>
        <p:spPr>
          <a:xfrm>
            <a:off x="3204477" y="997425"/>
            <a:ext cx="3032955" cy="2338400"/>
          </a:xfrm>
          <a:prstGeom prst="rect">
            <a:avLst/>
          </a:prstGeom>
          <a:noFill/>
          <a:ln>
            <a:noFill/>
          </a:ln>
        </p:spPr>
      </p:pic>
      <p:sp>
        <p:nvSpPr>
          <p:cNvPr id="302" name="Google Shape;302;p40"/>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Why would we want to change a crop plant’s phenotype? </a:t>
            </a:r>
            <a:endParaRPr sz="1100"/>
          </a:p>
        </p:txBody>
      </p:sp>
      <p:sp>
        <p:nvSpPr>
          <p:cNvPr id="303" name="Google Shape;303;p40"/>
          <p:cNvSpPr txBox="1"/>
          <p:nvPr/>
        </p:nvSpPr>
        <p:spPr>
          <a:xfrm>
            <a:off x="3234038" y="3335831"/>
            <a:ext cx="26760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https://www.scientificamerican.com/article/experts-why-cut-apples-turn-brown/</a:t>
            </a:r>
            <a:endParaRPr sz="800">
              <a:latin typeface="Calibri"/>
              <a:ea typeface="Calibri"/>
              <a:cs typeface="Calibri"/>
              <a:sym typeface="Calibri"/>
            </a:endParaRPr>
          </a:p>
        </p:txBody>
      </p:sp>
      <p:sp>
        <p:nvSpPr>
          <p:cNvPr id="304" name="Google Shape;304;p40"/>
          <p:cNvSpPr txBox="1"/>
          <p:nvPr/>
        </p:nvSpPr>
        <p:spPr>
          <a:xfrm>
            <a:off x="6111019" y="4774050"/>
            <a:ext cx="30330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https://www.genengnews.com/topics/translational-medicine/gmo-potatoes-provide-improved-vitamin-a-and-e-profiles/</a:t>
            </a:r>
            <a:endParaRPr sz="800">
              <a:latin typeface="Calibri"/>
              <a:ea typeface="Calibri"/>
              <a:cs typeface="Calibri"/>
              <a:sym typeface="Calibri"/>
            </a:endParaRPr>
          </a:p>
        </p:txBody>
      </p:sp>
      <p:pic>
        <p:nvPicPr>
          <p:cNvPr id="305" name="Google Shape;305;p40"/>
          <p:cNvPicPr preferRelativeResize="0"/>
          <p:nvPr/>
        </p:nvPicPr>
        <p:blipFill rotWithShape="1">
          <a:blip r:embed="rId4">
            <a:alphaModFix/>
          </a:blip>
          <a:srcRect b="3562" l="2125" r="33849" t="6485"/>
          <a:stretch/>
        </p:blipFill>
        <p:spPr>
          <a:xfrm>
            <a:off x="6111038" y="2053068"/>
            <a:ext cx="3032963" cy="2720988"/>
          </a:xfrm>
          <a:prstGeom prst="rect">
            <a:avLst/>
          </a:prstGeom>
          <a:noFill/>
          <a:ln>
            <a:noFill/>
          </a:ln>
        </p:spPr>
      </p:pic>
      <p:sp>
        <p:nvSpPr>
          <p:cNvPr id="306" name="Google Shape;306;p40"/>
          <p:cNvSpPr txBox="1"/>
          <p:nvPr>
            <p:ph idx="1" type="body"/>
          </p:nvPr>
        </p:nvSpPr>
        <p:spPr>
          <a:xfrm>
            <a:off x="457200" y="1369225"/>
            <a:ext cx="2776800" cy="3263400"/>
          </a:xfrm>
          <a:prstGeom prst="rect">
            <a:avLst/>
          </a:prstGeom>
        </p:spPr>
        <p:txBody>
          <a:bodyPr anchorCtr="0" anchor="t" bIns="34275" lIns="68575" spcFirstLastPara="1" rIns="68575" wrap="square" tIns="34275">
            <a:normAutofit/>
          </a:bodyPr>
          <a:lstStyle/>
          <a:p>
            <a:pPr indent="-254000" lvl="0" marL="342900" rtl="0" algn="l">
              <a:lnSpc>
                <a:spcPct val="200000"/>
              </a:lnSpc>
              <a:spcBef>
                <a:spcPts val="800"/>
              </a:spcBef>
              <a:spcAft>
                <a:spcPts val="0"/>
              </a:spcAft>
              <a:buSzPts val="1400"/>
              <a:buChar char="●"/>
            </a:pPr>
            <a:r>
              <a:rPr lang="en"/>
              <a:t>Create edible crops</a:t>
            </a:r>
            <a:endParaRPr/>
          </a:p>
          <a:p>
            <a:pPr indent="-254000" lvl="0" marL="342900" rtl="0" algn="l">
              <a:lnSpc>
                <a:spcPct val="100000"/>
              </a:lnSpc>
              <a:spcBef>
                <a:spcPts val="0"/>
              </a:spcBef>
              <a:spcAft>
                <a:spcPts val="0"/>
              </a:spcAft>
              <a:buSzPts val="1400"/>
              <a:buChar char="●"/>
            </a:pPr>
            <a:r>
              <a:rPr lang="en"/>
              <a:t>Help crops resist climate stress</a:t>
            </a:r>
            <a:endParaRPr/>
          </a:p>
          <a:p>
            <a:pPr indent="0" lvl="0" marL="342900" rtl="0" algn="l">
              <a:lnSpc>
                <a:spcPct val="100000"/>
              </a:lnSpc>
              <a:spcBef>
                <a:spcPts val="800"/>
              </a:spcBef>
              <a:spcAft>
                <a:spcPts val="0"/>
              </a:spcAft>
              <a:buNone/>
            </a:pPr>
            <a:r>
              <a:t/>
            </a:r>
            <a:endParaRPr/>
          </a:p>
          <a:p>
            <a:pPr indent="-254000" lvl="0" marL="342900" rtl="0" algn="l">
              <a:lnSpc>
                <a:spcPct val="200000"/>
              </a:lnSpc>
              <a:spcBef>
                <a:spcPts val="800"/>
              </a:spcBef>
              <a:spcAft>
                <a:spcPts val="0"/>
              </a:spcAft>
              <a:buSzPts val="1400"/>
              <a:buChar char="●"/>
            </a:pPr>
            <a:r>
              <a:rPr lang="en"/>
              <a:t>Feed more people</a:t>
            </a:r>
            <a:endParaRPr/>
          </a:p>
          <a:p>
            <a:pPr indent="-254000" lvl="0" marL="342900" rtl="0" algn="l">
              <a:lnSpc>
                <a:spcPct val="100000"/>
              </a:lnSpc>
              <a:spcBef>
                <a:spcPts val="0"/>
              </a:spcBef>
              <a:spcAft>
                <a:spcPts val="0"/>
              </a:spcAft>
              <a:buSzPts val="1400"/>
              <a:buChar char="●"/>
            </a:pPr>
            <a:r>
              <a:rPr lang="en"/>
              <a:t>Improve nutrition and prevent spoilage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idx="1" type="body"/>
          </p:nvPr>
        </p:nvSpPr>
        <p:spPr>
          <a:xfrm>
            <a:off x="275649" y="897800"/>
            <a:ext cx="4358400" cy="3734700"/>
          </a:xfrm>
          <a:prstGeom prst="rect">
            <a:avLst/>
          </a:prstGeom>
        </p:spPr>
        <p:txBody>
          <a:bodyPr anchorCtr="0" anchor="t" bIns="34275" lIns="68575" spcFirstLastPara="1" rIns="68575" wrap="square" tIns="34275">
            <a:normAutofit/>
          </a:bodyPr>
          <a:lstStyle/>
          <a:p>
            <a:pPr indent="-254000" lvl="0" marL="342900" rtl="0" algn="l">
              <a:lnSpc>
                <a:spcPct val="115000"/>
              </a:lnSpc>
              <a:spcBef>
                <a:spcPts val="800"/>
              </a:spcBef>
              <a:spcAft>
                <a:spcPts val="0"/>
              </a:spcAft>
              <a:buSzPts val="1400"/>
              <a:buChar char="●"/>
            </a:pPr>
            <a:r>
              <a:rPr lang="en"/>
              <a:t>Golden rice - vitamin A</a:t>
            </a:r>
            <a:endParaRPr/>
          </a:p>
          <a:p>
            <a:pPr indent="-254000" lvl="0" marL="342900" rtl="0" algn="l">
              <a:lnSpc>
                <a:spcPct val="115000"/>
              </a:lnSpc>
              <a:spcBef>
                <a:spcPts val="0"/>
              </a:spcBef>
              <a:spcAft>
                <a:spcPts val="0"/>
              </a:spcAft>
              <a:buSzPts val="1400"/>
              <a:buChar char="●"/>
            </a:pPr>
            <a:r>
              <a:rPr lang="en"/>
              <a:t>Pinkglow pineapple - lycopene</a:t>
            </a:r>
            <a:endParaRPr/>
          </a:p>
          <a:p>
            <a:pPr indent="-254000" lvl="0" marL="342900" rtl="0" algn="l">
              <a:lnSpc>
                <a:spcPct val="115000"/>
              </a:lnSpc>
              <a:spcBef>
                <a:spcPts val="0"/>
              </a:spcBef>
              <a:spcAft>
                <a:spcPts val="0"/>
              </a:spcAft>
              <a:buSzPts val="1400"/>
              <a:buChar char="●"/>
            </a:pPr>
            <a:r>
              <a:rPr lang="en"/>
              <a:t>Innate potato - reduced blackspots, protection against disease</a:t>
            </a:r>
            <a:endParaRPr/>
          </a:p>
          <a:p>
            <a:pPr indent="-254000" lvl="0" marL="342900" rtl="0" algn="l">
              <a:lnSpc>
                <a:spcPct val="115000"/>
              </a:lnSpc>
              <a:spcBef>
                <a:spcPts val="0"/>
              </a:spcBef>
              <a:spcAft>
                <a:spcPts val="0"/>
              </a:spcAft>
              <a:buSzPts val="1400"/>
              <a:buChar char="●"/>
            </a:pPr>
            <a:r>
              <a:rPr lang="en"/>
              <a:t>Arctic apple</a:t>
            </a:r>
            <a:endParaRPr/>
          </a:p>
          <a:p>
            <a:pPr indent="-254000" lvl="0" marL="342900" rtl="0" algn="l">
              <a:lnSpc>
                <a:spcPct val="115000"/>
              </a:lnSpc>
              <a:spcBef>
                <a:spcPts val="0"/>
              </a:spcBef>
              <a:spcAft>
                <a:spcPts val="0"/>
              </a:spcAft>
              <a:buSzPts val="1400"/>
              <a:buChar char="●"/>
            </a:pPr>
            <a:r>
              <a:rPr lang="en"/>
              <a:t>Other products that resist spoilage, damage, or improve taste or nutrition </a:t>
            </a:r>
            <a:endParaRPr/>
          </a:p>
        </p:txBody>
      </p:sp>
      <p:pic>
        <p:nvPicPr>
          <p:cNvPr id="312" name="Google Shape;312;p41"/>
          <p:cNvPicPr preferRelativeResize="0"/>
          <p:nvPr/>
        </p:nvPicPr>
        <p:blipFill>
          <a:blip r:embed="rId3">
            <a:alphaModFix/>
          </a:blip>
          <a:stretch>
            <a:fillRect/>
          </a:stretch>
        </p:blipFill>
        <p:spPr>
          <a:xfrm>
            <a:off x="4695150" y="303638"/>
            <a:ext cx="3820051" cy="2311951"/>
          </a:xfrm>
          <a:prstGeom prst="rect">
            <a:avLst/>
          </a:prstGeom>
          <a:noFill/>
          <a:ln>
            <a:noFill/>
          </a:ln>
        </p:spPr>
      </p:pic>
      <p:sp>
        <p:nvSpPr>
          <p:cNvPr id="313" name="Google Shape;313;p41"/>
          <p:cNvSpPr txBox="1"/>
          <p:nvPr/>
        </p:nvSpPr>
        <p:spPr>
          <a:xfrm>
            <a:off x="4662175" y="2615600"/>
            <a:ext cx="24669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https://www.pnas.org/doi/10.1073/pnas.2120901118</a:t>
            </a:r>
            <a:endParaRPr sz="800"/>
          </a:p>
        </p:txBody>
      </p:sp>
      <p:pic>
        <p:nvPicPr>
          <p:cNvPr id="314" name="Google Shape;314;p41"/>
          <p:cNvPicPr preferRelativeResize="0"/>
          <p:nvPr/>
        </p:nvPicPr>
        <p:blipFill>
          <a:blip r:embed="rId4">
            <a:alphaModFix/>
          </a:blip>
          <a:stretch>
            <a:fillRect/>
          </a:stretch>
        </p:blipFill>
        <p:spPr>
          <a:xfrm>
            <a:off x="7129032" y="2416406"/>
            <a:ext cx="2010357" cy="2514074"/>
          </a:xfrm>
          <a:prstGeom prst="rect">
            <a:avLst/>
          </a:prstGeom>
          <a:noFill/>
          <a:ln>
            <a:noFill/>
          </a:ln>
        </p:spPr>
      </p:pic>
      <p:sp>
        <p:nvSpPr>
          <p:cNvPr id="315" name="Google Shape;315;p41"/>
          <p:cNvSpPr txBox="1"/>
          <p:nvPr/>
        </p:nvSpPr>
        <p:spPr>
          <a:xfrm>
            <a:off x="7221844" y="4889475"/>
            <a:ext cx="18249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https://www.pinkglowpineapple.com/</a:t>
            </a:r>
            <a:endParaRPr sz="800"/>
          </a:p>
        </p:txBody>
      </p:sp>
      <p:pic>
        <p:nvPicPr>
          <p:cNvPr id="316" name="Google Shape;316;p41"/>
          <p:cNvPicPr preferRelativeResize="0"/>
          <p:nvPr/>
        </p:nvPicPr>
        <p:blipFill>
          <a:blip r:embed="rId5">
            <a:alphaModFix/>
          </a:blip>
          <a:stretch>
            <a:fillRect/>
          </a:stretch>
        </p:blipFill>
        <p:spPr>
          <a:xfrm>
            <a:off x="3941663" y="3337158"/>
            <a:ext cx="3120375" cy="1593319"/>
          </a:xfrm>
          <a:prstGeom prst="rect">
            <a:avLst/>
          </a:prstGeom>
          <a:noFill/>
          <a:ln>
            <a:noFill/>
          </a:ln>
        </p:spPr>
      </p:pic>
      <p:pic>
        <p:nvPicPr>
          <p:cNvPr id="317" name="Google Shape;317;p41"/>
          <p:cNvPicPr preferRelativeResize="0"/>
          <p:nvPr/>
        </p:nvPicPr>
        <p:blipFill>
          <a:blip r:embed="rId6">
            <a:alphaModFix/>
          </a:blip>
          <a:stretch>
            <a:fillRect/>
          </a:stretch>
        </p:blipFill>
        <p:spPr>
          <a:xfrm>
            <a:off x="-10406" y="3505608"/>
            <a:ext cx="3602475" cy="1637888"/>
          </a:xfrm>
          <a:prstGeom prst="rect">
            <a:avLst/>
          </a:prstGeom>
          <a:noFill/>
          <a:ln>
            <a:noFill/>
          </a:ln>
        </p:spPr>
      </p:pic>
      <p:sp>
        <p:nvSpPr>
          <p:cNvPr id="318" name="Google Shape;318;p41"/>
          <p:cNvSpPr txBox="1"/>
          <p:nvPr/>
        </p:nvSpPr>
        <p:spPr>
          <a:xfrm>
            <a:off x="116006" y="4863263"/>
            <a:ext cx="22500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https://arcticapples.com/</a:t>
            </a:r>
            <a:endParaRPr sz="800"/>
          </a:p>
        </p:txBody>
      </p:sp>
      <p:sp>
        <p:nvSpPr>
          <p:cNvPr id="319" name="Google Shape;319;p41"/>
          <p:cNvSpPr txBox="1"/>
          <p:nvPr/>
        </p:nvSpPr>
        <p:spPr>
          <a:xfrm>
            <a:off x="4039463" y="4889475"/>
            <a:ext cx="2642100" cy="261600"/>
          </a:xfrm>
          <a:prstGeom prst="rect">
            <a:avLst/>
          </a:prstGeom>
          <a:noFill/>
          <a:ln>
            <a:noFill/>
          </a:ln>
        </p:spPr>
        <p:txBody>
          <a:bodyPr anchorCtr="0" anchor="t" bIns="68575" lIns="68575" spcFirstLastPara="1" rIns="68575" wrap="square" tIns="68575">
            <a:spAutoFit/>
          </a:bodyPr>
          <a:lstStyle/>
          <a:p>
            <a:pPr indent="0" lvl="0" marL="0" rtl="0" algn="l">
              <a:lnSpc>
                <a:spcPct val="171428"/>
              </a:lnSpc>
              <a:spcBef>
                <a:spcPts val="0"/>
              </a:spcBef>
              <a:spcAft>
                <a:spcPts val="600"/>
              </a:spcAft>
              <a:buNone/>
            </a:pPr>
            <a:r>
              <a:rPr lang="en" sz="800">
                <a:solidFill>
                  <a:schemeClr val="dk1"/>
                </a:solidFill>
              </a:rPr>
              <a:t>https://www.innatepotatoes.com/products/for-cultivate</a:t>
            </a:r>
            <a:endParaRPr sz="800">
              <a:solidFill>
                <a:schemeClr val="dk1"/>
              </a:solidFill>
            </a:endParaRPr>
          </a:p>
        </p:txBody>
      </p:sp>
      <p:sp>
        <p:nvSpPr>
          <p:cNvPr id="320" name="Google Shape;320;p41"/>
          <p:cNvSpPr txBox="1"/>
          <p:nvPr/>
        </p:nvSpPr>
        <p:spPr>
          <a:xfrm>
            <a:off x="408075" y="61057"/>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Improve nutrition and prevent spoilage</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Create Edible Crops</a:t>
            </a:r>
            <a:endParaRPr b="1" sz="3000">
              <a:solidFill>
                <a:schemeClr val="dk1"/>
              </a:solidFill>
              <a:latin typeface="Calibri"/>
              <a:ea typeface="Calibri"/>
              <a:cs typeface="Calibri"/>
              <a:sym typeface="Calibri"/>
            </a:endParaRPr>
          </a:p>
        </p:txBody>
      </p:sp>
      <p:pic>
        <p:nvPicPr>
          <p:cNvPr id="326" name="Google Shape;326;p42"/>
          <p:cNvPicPr preferRelativeResize="0"/>
          <p:nvPr/>
        </p:nvPicPr>
        <p:blipFill>
          <a:blip r:embed="rId3">
            <a:alphaModFix/>
          </a:blip>
          <a:stretch>
            <a:fillRect/>
          </a:stretch>
        </p:blipFill>
        <p:spPr>
          <a:xfrm>
            <a:off x="798489" y="1593375"/>
            <a:ext cx="2172334" cy="3263401"/>
          </a:xfrm>
          <a:prstGeom prst="rect">
            <a:avLst/>
          </a:prstGeom>
          <a:noFill/>
          <a:ln>
            <a:noFill/>
          </a:ln>
        </p:spPr>
      </p:pic>
      <p:sp>
        <p:nvSpPr>
          <p:cNvPr id="327" name="Google Shape;327;p42"/>
          <p:cNvSpPr txBox="1"/>
          <p:nvPr/>
        </p:nvSpPr>
        <p:spPr>
          <a:xfrm>
            <a:off x="341425" y="4856775"/>
            <a:ext cx="30576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rgbClr val="30272E"/>
                </a:solidFill>
                <a:latin typeface="Calibri"/>
                <a:ea typeface="Calibri"/>
                <a:cs typeface="Calibri"/>
                <a:sym typeface="Calibri"/>
              </a:rPr>
              <a:t>"</a:t>
            </a:r>
            <a:r>
              <a:rPr lang="en" sz="800" u="sng">
                <a:solidFill>
                  <a:schemeClr val="hlink"/>
                </a:solidFill>
                <a:latin typeface="Calibri"/>
                <a:ea typeface="Calibri"/>
                <a:cs typeface="Calibri"/>
                <a:sym typeface="Calibri"/>
                <a:hlinkClick r:id="rId4"/>
              </a:rPr>
              <a:t>File:Cornselection.jpg</a:t>
            </a:r>
            <a:r>
              <a:rPr lang="en" sz="800">
                <a:solidFill>
                  <a:srgbClr val="30272E"/>
                </a:solidFill>
                <a:latin typeface="Calibri"/>
                <a:ea typeface="Calibri"/>
                <a:cs typeface="Calibri"/>
                <a:sym typeface="Calibri"/>
              </a:rPr>
              <a:t>" by John Doebley is licensed under </a:t>
            </a:r>
            <a:r>
              <a:rPr lang="en" sz="800" u="sng">
                <a:solidFill>
                  <a:schemeClr val="hlink"/>
                </a:solidFill>
                <a:latin typeface="Calibri"/>
                <a:ea typeface="Calibri"/>
                <a:cs typeface="Calibri"/>
                <a:sym typeface="Calibri"/>
                <a:hlinkClick r:id="rId5"/>
              </a:rPr>
              <a:t>CC BY 2.5</a:t>
            </a:r>
            <a:r>
              <a:rPr lang="en" sz="800">
                <a:solidFill>
                  <a:srgbClr val="30272E"/>
                </a:solidFill>
                <a:latin typeface="Calibri"/>
                <a:ea typeface="Calibri"/>
                <a:cs typeface="Calibri"/>
                <a:sym typeface="Calibri"/>
              </a:rPr>
              <a:t>.</a:t>
            </a:r>
            <a:endParaRPr sz="800">
              <a:solidFill>
                <a:schemeClr val="dk1"/>
              </a:solidFill>
              <a:latin typeface="Calibri"/>
              <a:ea typeface="Calibri"/>
              <a:cs typeface="Calibri"/>
              <a:sym typeface="Calibri"/>
            </a:endParaRPr>
          </a:p>
        </p:txBody>
      </p:sp>
      <p:pic>
        <p:nvPicPr>
          <p:cNvPr id="328" name="Google Shape;328;p42"/>
          <p:cNvPicPr preferRelativeResize="0"/>
          <p:nvPr/>
        </p:nvPicPr>
        <p:blipFill>
          <a:blip r:embed="rId6">
            <a:alphaModFix/>
          </a:blip>
          <a:stretch>
            <a:fillRect/>
          </a:stretch>
        </p:blipFill>
        <p:spPr>
          <a:xfrm>
            <a:off x="4258031" y="1286823"/>
            <a:ext cx="4163458" cy="1436382"/>
          </a:xfrm>
          <a:prstGeom prst="rect">
            <a:avLst/>
          </a:prstGeom>
          <a:noFill/>
          <a:ln>
            <a:noFill/>
          </a:ln>
        </p:spPr>
      </p:pic>
      <p:sp>
        <p:nvSpPr>
          <p:cNvPr id="329" name="Google Shape;329;p42"/>
          <p:cNvSpPr txBox="1"/>
          <p:nvPr/>
        </p:nvSpPr>
        <p:spPr>
          <a:xfrm>
            <a:off x="4387247" y="2646909"/>
            <a:ext cx="41634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Calibri"/>
                <a:ea typeface="Calibri"/>
                <a:cs typeface="Calibri"/>
                <a:sym typeface="Calibri"/>
              </a:rPr>
              <a:t>Modern watermelons (right) look very different to their 17th-century ancestors (left).</a:t>
            </a:r>
            <a:endParaRPr sz="800">
              <a:solidFill>
                <a:schemeClr val="dk1"/>
              </a:solidFill>
              <a:latin typeface="Calibri"/>
              <a:ea typeface="Calibri"/>
              <a:cs typeface="Calibri"/>
              <a:sym typeface="Calibri"/>
            </a:endParaRPr>
          </a:p>
          <a:p>
            <a:pPr indent="0" lvl="0" marL="0" rtl="0" algn="l">
              <a:spcBef>
                <a:spcPts val="0"/>
              </a:spcBef>
              <a:spcAft>
                <a:spcPts val="0"/>
              </a:spcAft>
              <a:buNone/>
            </a:pPr>
            <a:r>
              <a:rPr b="1" lang="en" sz="800">
                <a:solidFill>
                  <a:srgbClr val="ED3C95"/>
                </a:solidFill>
                <a:uFill>
                  <a:noFill/>
                </a:uFill>
                <a:latin typeface="Calibri"/>
                <a:ea typeface="Calibri"/>
                <a:cs typeface="Calibri"/>
                <a:sym typeface="Calibri"/>
                <a:hlinkClick r:id="rId7">
                  <a:extLst>
                    <a:ext uri="{A12FA001-AC4F-418D-AE19-62706E023703}">
                      <ahyp:hlinkClr val="tx"/>
                    </a:ext>
                  </a:extLst>
                </a:hlinkClick>
              </a:rPr>
              <a:t>Christies/Prathyush Thomas</a:t>
            </a:r>
            <a:r>
              <a:rPr lang="en" sz="800">
                <a:solidFill>
                  <a:schemeClr val="dk1"/>
                </a:solidFill>
                <a:latin typeface="Calibri"/>
                <a:ea typeface="Calibri"/>
                <a:cs typeface="Calibri"/>
                <a:sym typeface="Calibri"/>
              </a:rPr>
              <a:t>, </a:t>
            </a:r>
            <a:r>
              <a:rPr b="1" lang="en" sz="800">
                <a:solidFill>
                  <a:srgbClr val="ED3C95"/>
                </a:solidFill>
                <a:uFill>
                  <a:noFill/>
                </a:uFill>
                <a:latin typeface="Calibri"/>
                <a:ea typeface="Calibri"/>
                <a:cs typeface="Calibri"/>
                <a:sym typeface="Calibri"/>
                <a:hlinkClick r:id="rId8">
                  <a:extLst>
                    <a:ext uri="{A12FA001-AC4F-418D-AE19-62706E023703}">
                      <ahyp:hlinkClr val="tx"/>
                    </a:ext>
                  </a:extLst>
                </a:hlinkClick>
              </a:rPr>
              <a:t>CC BY</a:t>
            </a:r>
            <a:endParaRPr sz="800">
              <a:latin typeface="Calibri"/>
              <a:ea typeface="Calibri"/>
              <a:cs typeface="Calibri"/>
              <a:sym typeface="Calibri"/>
            </a:endParaRPr>
          </a:p>
        </p:txBody>
      </p:sp>
      <p:pic>
        <p:nvPicPr>
          <p:cNvPr id="330" name="Google Shape;330;p42"/>
          <p:cNvPicPr preferRelativeResize="0"/>
          <p:nvPr/>
        </p:nvPicPr>
        <p:blipFill>
          <a:blip r:embed="rId9">
            <a:alphaModFix/>
          </a:blip>
          <a:stretch>
            <a:fillRect/>
          </a:stretch>
        </p:blipFill>
        <p:spPr>
          <a:xfrm>
            <a:off x="5224783" y="3169379"/>
            <a:ext cx="2556380" cy="1436382"/>
          </a:xfrm>
          <a:prstGeom prst="rect">
            <a:avLst/>
          </a:prstGeom>
          <a:noFill/>
          <a:ln>
            <a:noFill/>
          </a:ln>
        </p:spPr>
      </p:pic>
      <p:sp>
        <p:nvSpPr>
          <p:cNvPr id="331" name="Google Shape;331;p42"/>
          <p:cNvSpPr txBox="1"/>
          <p:nvPr/>
        </p:nvSpPr>
        <p:spPr>
          <a:xfrm>
            <a:off x="5190731" y="4531078"/>
            <a:ext cx="2556600" cy="5736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None/>
            </a:pPr>
            <a:r>
              <a:rPr lang="en" sz="800">
                <a:solidFill>
                  <a:schemeClr val="dk1"/>
                </a:solidFill>
                <a:latin typeface="Calibri"/>
                <a:ea typeface="Calibri"/>
                <a:cs typeface="Calibri"/>
                <a:sym typeface="Calibri"/>
              </a:rPr>
              <a:t>https://www.tastingtable.com/863145/the-science-behind-seedless-watermelons/</a:t>
            </a:r>
            <a:endParaRPr sz="8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idx="1" type="body"/>
          </p:nvPr>
        </p:nvSpPr>
        <p:spPr>
          <a:xfrm>
            <a:off x="628650" y="1369219"/>
            <a:ext cx="29085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337" name="Google Shape;337;p43"/>
          <p:cNvPicPr preferRelativeResize="0"/>
          <p:nvPr/>
        </p:nvPicPr>
        <p:blipFill>
          <a:blip r:embed="rId3">
            <a:alphaModFix/>
          </a:blip>
          <a:stretch>
            <a:fillRect/>
          </a:stretch>
        </p:blipFill>
        <p:spPr>
          <a:xfrm>
            <a:off x="-13369" y="1002029"/>
            <a:ext cx="4509320" cy="3879881"/>
          </a:xfrm>
          <a:prstGeom prst="rect">
            <a:avLst/>
          </a:prstGeom>
          <a:noFill/>
          <a:ln>
            <a:noFill/>
          </a:ln>
        </p:spPr>
      </p:pic>
      <p:sp>
        <p:nvSpPr>
          <p:cNvPr id="338" name="Google Shape;338;p43"/>
          <p:cNvSpPr txBox="1"/>
          <p:nvPr/>
        </p:nvSpPr>
        <p:spPr>
          <a:xfrm>
            <a:off x="1097025" y="4881925"/>
            <a:ext cx="27297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solidFill>
                  <a:schemeClr val="dk1"/>
                </a:solidFill>
                <a:latin typeface="Calibri"/>
                <a:ea typeface="Calibri"/>
                <a:cs typeface="Calibri"/>
                <a:sym typeface="Calibri"/>
              </a:rPr>
              <a:t>https://onlinelibrary.wiley.com/doi/epdf/10.1111/tpj.15483</a:t>
            </a:r>
            <a:endParaRPr sz="800">
              <a:latin typeface="Calibri"/>
              <a:ea typeface="Calibri"/>
              <a:cs typeface="Calibri"/>
              <a:sym typeface="Calibri"/>
            </a:endParaRPr>
          </a:p>
        </p:txBody>
      </p:sp>
      <p:sp>
        <p:nvSpPr>
          <p:cNvPr id="339" name="Google Shape;339;p43"/>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Resist environmental stress</a:t>
            </a:r>
            <a:endParaRPr sz="1100"/>
          </a:p>
        </p:txBody>
      </p:sp>
      <p:sp>
        <p:nvSpPr>
          <p:cNvPr id="340" name="Google Shape;340;p43"/>
          <p:cNvSpPr txBox="1"/>
          <p:nvPr/>
        </p:nvSpPr>
        <p:spPr>
          <a:xfrm>
            <a:off x="5099463" y="4461075"/>
            <a:ext cx="37248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700">
                <a:solidFill>
                  <a:schemeClr val="dk1"/>
                </a:solidFill>
              </a:rPr>
              <a:t>https://www.hppr.org/hppr-news/2022-09-20/how-the-drought-killing-kansas-corn-crops-could-make-you-pay-more-for-gas-and-beef</a:t>
            </a:r>
            <a:endParaRPr sz="300">
              <a:latin typeface="Calibri"/>
              <a:ea typeface="Calibri"/>
              <a:cs typeface="Calibri"/>
              <a:sym typeface="Calibri"/>
            </a:endParaRPr>
          </a:p>
        </p:txBody>
      </p:sp>
      <p:pic>
        <p:nvPicPr>
          <p:cNvPr id="341" name="Google Shape;341;p43"/>
          <p:cNvPicPr preferRelativeResize="0"/>
          <p:nvPr/>
        </p:nvPicPr>
        <p:blipFill>
          <a:blip r:embed="rId4">
            <a:alphaModFix/>
          </a:blip>
          <a:stretch>
            <a:fillRect/>
          </a:stretch>
        </p:blipFill>
        <p:spPr>
          <a:xfrm>
            <a:off x="5099525" y="1604175"/>
            <a:ext cx="3724677" cy="279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4"/>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
        <p:nvSpPr>
          <p:cNvPr id="347" name="Google Shape;347;p44"/>
          <p:cNvSpPr txBox="1"/>
          <p:nvPr/>
        </p:nvSpPr>
        <p:spPr>
          <a:xfrm>
            <a:off x="4650975" y="4331675"/>
            <a:ext cx="42144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latin typeface="Calibri"/>
                <a:ea typeface="Calibri"/>
                <a:cs typeface="Calibri"/>
                <a:sym typeface="Calibri"/>
              </a:rPr>
              <a:t>https://allianceforscience.org/blog/2018/02/gmo-crops-increasing-yield-20-years-progress-ahead/</a:t>
            </a:r>
            <a:endParaRPr sz="800">
              <a:latin typeface="Calibri"/>
              <a:ea typeface="Calibri"/>
              <a:cs typeface="Calibri"/>
              <a:sym typeface="Calibri"/>
            </a:endParaRPr>
          </a:p>
        </p:txBody>
      </p:sp>
      <p:pic>
        <p:nvPicPr>
          <p:cNvPr id="348" name="Google Shape;348;p44"/>
          <p:cNvPicPr preferRelativeResize="0"/>
          <p:nvPr/>
        </p:nvPicPr>
        <p:blipFill>
          <a:blip r:embed="rId3">
            <a:alphaModFix/>
          </a:blip>
          <a:stretch>
            <a:fillRect/>
          </a:stretch>
        </p:blipFill>
        <p:spPr>
          <a:xfrm>
            <a:off x="4790119" y="1387931"/>
            <a:ext cx="4110675" cy="2939139"/>
          </a:xfrm>
          <a:prstGeom prst="rect">
            <a:avLst/>
          </a:prstGeom>
          <a:noFill/>
          <a:ln>
            <a:noFill/>
          </a:ln>
        </p:spPr>
      </p:pic>
      <p:pic>
        <p:nvPicPr>
          <p:cNvPr id="349" name="Google Shape;349;p44"/>
          <p:cNvPicPr preferRelativeResize="0"/>
          <p:nvPr/>
        </p:nvPicPr>
        <p:blipFill rotWithShape="1">
          <a:blip r:embed="rId4">
            <a:alphaModFix/>
          </a:blip>
          <a:srcRect b="3953" l="0" r="0" t="18676"/>
          <a:stretch/>
        </p:blipFill>
        <p:spPr>
          <a:xfrm>
            <a:off x="211013" y="1741781"/>
            <a:ext cx="4309238" cy="2370206"/>
          </a:xfrm>
          <a:prstGeom prst="rect">
            <a:avLst/>
          </a:prstGeom>
          <a:noFill/>
          <a:ln>
            <a:noFill/>
          </a:ln>
        </p:spPr>
      </p:pic>
      <p:sp>
        <p:nvSpPr>
          <p:cNvPr id="350" name="Google Shape;350;p44"/>
          <p:cNvSpPr txBox="1"/>
          <p:nvPr/>
        </p:nvSpPr>
        <p:spPr>
          <a:xfrm>
            <a:off x="1956113" y="4111988"/>
            <a:ext cx="2408100" cy="2616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800">
                <a:latin typeface="Calibri"/>
                <a:ea typeface="Calibri"/>
                <a:cs typeface="Calibri"/>
                <a:sym typeface="Calibri"/>
              </a:rPr>
              <a:t>https://populationmatters.org/the-facts/</a:t>
            </a:r>
            <a:endParaRPr sz="800">
              <a:latin typeface="Calibri"/>
              <a:ea typeface="Calibri"/>
              <a:cs typeface="Calibri"/>
              <a:sym typeface="Calibri"/>
            </a:endParaRPr>
          </a:p>
        </p:txBody>
      </p:sp>
      <p:sp>
        <p:nvSpPr>
          <p:cNvPr id="351" name="Google Shape;351;p44"/>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Feed more people</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Alleles Can be Dominant or Recessive</a:t>
            </a:r>
            <a:endParaRPr sz="1100"/>
          </a:p>
        </p:txBody>
      </p:sp>
      <p:sp>
        <p:nvSpPr>
          <p:cNvPr id="86" name="Google Shape;86;p18"/>
          <p:cNvSpPr txBox="1"/>
          <p:nvPr/>
        </p:nvSpPr>
        <p:spPr>
          <a:xfrm>
            <a:off x="-56206" y="1921026"/>
            <a:ext cx="1839900" cy="6549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i="0" lang="en" sz="2000" u="none" cap="none" strike="noStrike">
                <a:solidFill>
                  <a:schemeClr val="dk1"/>
                </a:solidFill>
                <a:latin typeface="Calibri"/>
                <a:ea typeface="Calibri"/>
                <a:cs typeface="Calibri"/>
                <a:sym typeface="Calibri"/>
              </a:rPr>
              <a:t>Homologous</a:t>
            </a:r>
            <a:endParaRPr sz="1500"/>
          </a:p>
          <a:p>
            <a:pPr indent="0" lvl="0" marL="0" marR="0" rtl="0" algn="ctr">
              <a:lnSpc>
                <a:spcPct val="80000"/>
              </a:lnSpc>
              <a:spcBef>
                <a:spcPts val="0"/>
              </a:spcBef>
              <a:spcAft>
                <a:spcPts val="0"/>
              </a:spcAft>
              <a:buNone/>
            </a:pPr>
            <a:r>
              <a:rPr b="1" i="0" lang="en" sz="2000" u="none" cap="none" strike="noStrike">
                <a:solidFill>
                  <a:schemeClr val="dk1"/>
                </a:solidFill>
                <a:latin typeface="Calibri"/>
                <a:ea typeface="Calibri"/>
                <a:cs typeface="Calibri"/>
                <a:sym typeface="Calibri"/>
              </a:rPr>
              <a:t>pair of</a:t>
            </a:r>
            <a:endParaRPr sz="1500"/>
          </a:p>
          <a:p>
            <a:pPr indent="0" lvl="0" marL="0" marR="0" rtl="0" algn="ctr">
              <a:lnSpc>
                <a:spcPct val="90000"/>
              </a:lnSpc>
              <a:spcBef>
                <a:spcPts val="0"/>
              </a:spcBef>
              <a:spcAft>
                <a:spcPts val="0"/>
              </a:spcAft>
              <a:buNone/>
            </a:pPr>
            <a:r>
              <a:rPr b="1" i="0" lang="en" sz="2000" u="none" cap="none" strike="noStrike">
                <a:solidFill>
                  <a:schemeClr val="dk1"/>
                </a:solidFill>
                <a:latin typeface="Calibri"/>
                <a:ea typeface="Calibri"/>
                <a:cs typeface="Calibri"/>
                <a:sym typeface="Calibri"/>
              </a:rPr>
              <a:t>chromosomes</a:t>
            </a:r>
            <a:endParaRPr sz="1500"/>
          </a:p>
        </p:txBody>
      </p:sp>
      <p:sp>
        <p:nvSpPr>
          <p:cNvPr id="87" name="Google Shape;87;p18"/>
          <p:cNvSpPr/>
          <p:nvPr/>
        </p:nvSpPr>
        <p:spPr>
          <a:xfrm>
            <a:off x="1589363" y="1373475"/>
            <a:ext cx="471000" cy="2034600"/>
          </a:xfrm>
          <a:prstGeom prst="leftBrace">
            <a:avLst>
              <a:gd fmla="val 719" name="adj1"/>
              <a:gd fmla="val 47349" name="adj2"/>
            </a:avLst>
          </a:prstGeom>
          <a:no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88" name="Google Shape;88;p18"/>
          <p:cNvSpPr txBox="1"/>
          <p:nvPr/>
        </p:nvSpPr>
        <p:spPr>
          <a:xfrm>
            <a:off x="167250" y="4375650"/>
            <a:ext cx="8957700" cy="65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900" u="none" cap="none" strike="noStrike">
                <a:solidFill>
                  <a:schemeClr val="dk1"/>
                </a:solidFill>
                <a:latin typeface="Calibri"/>
                <a:ea typeface="Calibri"/>
                <a:cs typeface="Calibri"/>
                <a:sym typeface="Calibri"/>
              </a:rPr>
              <a:t>Dominant trait: represented by capital letter</a:t>
            </a:r>
            <a:endParaRPr sz="500"/>
          </a:p>
          <a:p>
            <a:pPr indent="-1930400" lvl="0" marL="1930400" marR="0" rtl="0" algn="l">
              <a:spcBef>
                <a:spcPts val="0"/>
              </a:spcBef>
              <a:spcAft>
                <a:spcPts val="0"/>
              </a:spcAft>
              <a:buNone/>
            </a:pPr>
            <a:r>
              <a:rPr lang="en" sz="1900">
                <a:solidFill>
                  <a:schemeClr val="dk1"/>
                </a:solidFill>
                <a:latin typeface="Calibri"/>
                <a:ea typeface="Calibri"/>
                <a:cs typeface="Calibri"/>
                <a:sym typeface="Calibri"/>
              </a:rPr>
              <a:t>Recessive trait: represented by the lowercase version of the dominant trait’s capital letter</a:t>
            </a:r>
            <a:endParaRPr sz="500"/>
          </a:p>
        </p:txBody>
      </p:sp>
      <p:pic>
        <p:nvPicPr>
          <p:cNvPr id="89" name="Google Shape;89;p18"/>
          <p:cNvPicPr preferRelativeResize="0"/>
          <p:nvPr/>
        </p:nvPicPr>
        <p:blipFill>
          <a:blip r:embed="rId3">
            <a:alphaModFix/>
          </a:blip>
          <a:stretch>
            <a:fillRect/>
          </a:stretch>
        </p:blipFill>
        <p:spPr>
          <a:xfrm>
            <a:off x="1942211" y="1360788"/>
            <a:ext cx="7087489" cy="1875822"/>
          </a:xfrm>
          <a:prstGeom prst="rect">
            <a:avLst/>
          </a:prstGeom>
          <a:noFill/>
          <a:ln>
            <a:noFill/>
          </a:ln>
        </p:spPr>
      </p:pic>
      <p:sp>
        <p:nvSpPr>
          <p:cNvPr id="90" name="Google Shape;90;p18"/>
          <p:cNvSpPr txBox="1"/>
          <p:nvPr/>
        </p:nvSpPr>
        <p:spPr>
          <a:xfrm>
            <a:off x="451998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B</a:t>
            </a:r>
            <a:endParaRPr b="1" sz="2000">
              <a:latin typeface="Calibri"/>
              <a:ea typeface="Calibri"/>
              <a:cs typeface="Calibri"/>
              <a:sym typeface="Calibri"/>
            </a:endParaRPr>
          </a:p>
        </p:txBody>
      </p:sp>
      <p:sp>
        <p:nvSpPr>
          <p:cNvPr id="91" name="Google Shape;91;p18"/>
          <p:cNvSpPr txBox="1"/>
          <p:nvPr/>
        </p:nvSpPr>
        <p:spPr>
          <a:xfrm>
            <a:off x="451998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B</a:t>
            </a:r>
            <a:endParaRPr b="1" sz="2000">
              <a:latin typeface="Calibri"/>
              <a:ea typeface="Calibri"/>
              <a:cs typeface="Calibri"/>
              <a:sym typeface="Calibri"/>
            </a:endParaRPr>
          </a:p>
        </p:txBody>
      </p:sp>
      <p:sp>
        <p:nvSpPr>
          <p:cNvPr id="92" name="Google Shape;92;p18"/>
          <p:cNvSpPr txBox="1"/>
          <p:nvPr/>
        </p:nvSpPr>
        <p:spPr>
          <a:xfrm>
            <a:off x="3125344" y="3359381"/>
            <a:ext cx="63771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Genotype: 	BB		   aa			     Dd</a:t>
            </a:r>
            <a:endParaRPr b="1" sz="2000">
              <a:latin typeface="Calibri"/>
              <a:ea typeface="Calibri"/>
              <a:cs typeface="Calibri"/>
              <a:sym typeface="Calibri"/>
            </a:endParaRPr>
          </a:p>
        </p:txBody>
      </p:sp>
      <p:sp>
        <p:nvSpPr>
          <p:cNvPr id="93" name="Google Shape;93;p18"/>
          <p:cNvSpPr txBox="1"/>
          <p:nvPr/>
        </p:nvSpPr>
        <p:spPr>
          <a:xfrm>
            <a:off x="543438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a</a:t>
            </a:r>
            <a:endParaRPr b="1" sz="2000">
              <a:latin typeface="Calibri"/>
              <a:ea typeface="Calibri"/>
              <a:cs typeface="Calibri"/>
              <a:sym typeface="Calibri"/>
            </a:endParaRPr>
          </a:p>
        </p:txBody>
      </p:sp>
      <p:sp>
        <p:nvSpPr>
          <p:cNvPr id="94" name="Google Shape;94;p18"/>
          <p:cNvSpPr txBox="1"/>
          <p:nvPr/>
        </p:nvSpPr>
        <p:spPr>
          <a:xfrm>
            <a:off x="543438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a</a:t>
            </a:r>
            <a:endParaRPr b="1" sz="2000">
              <a:latin typeface="Calibri"/>
              <a:ea typeface="Calibri"/>
              <a:cs typeface="Calibri"/>
              <a:sym typeface="Calibri"/>
            </a:endParaRPr>
          </a:p>
        </p:txBody>
      </p:sp>
      <p:sp>
        <p:nvSpPr>
          <p:cNvPr id="95" name="Google Shape;95;p18"/>
          <p:cNvSpPr txBox="1"/>
          <p:nvPr/>
        </p:nvSpPr>
        <p:spPr>
          <a:xfrm>
            <a:off x="686313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d</a:t>
            </a:r>
            <a:endParaRPr b="1" sz="2000">
              <a:latin typeface="Calibri"/>
              <a:ea typeface="Calibri"/>
              <a:cs typeface="Calibri"/>
              <a:sym typeface="Calibri"/>
            </a:endParaRPr>
          </a:p>
        </p:txBody>
      </p:sp>
      <p:sp>
        <p:nvSpPr>
          <p:cNvPr id="96" name="Google Shape;96;p18"/>
          <p:cNvSpPr txBox="1"/>
          <p:nvPr/>
        </p:nvSpPr>
        <p:spPr>
          <a:xfrm>
            <a:off x="686313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D</a:t>
            </a:r>
            <a:endParaRPr b="1" sz="2000">
              <a:latin typeface="Calibri"/>
              <a:ea typeface="Calibri"/>
              <a:cs typeface="Calibri"/>
              <a:sym typeface="Calibri"/>
            </a:endParaRPr>
          </a:p>
        </p:txBody>
      </p:sp>
      <p:sp>
        <p:nvSpPr>
          <p:cNvPr id="97" name="Google Shape;97;p18"/>
          <p:cNvSpPr txBox="1"/>
          <p:nvPr/>
        </p:nvSpPr>
        <p:spPr>
          <a:xfrm>
            <a:off x="4177088" y="3702281"/>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dominant</a:t>
            </a:r>
            <a:endParaRPr sz="1100">
              <a:latin typeface="Calibri"/>
              <a:ea typeface="Calibri"/>
              <a:cs typeface="Calibri"/>
              <a:sym typeface="Calibri"/>
            </a:endParaRPr>
          </a:p>
        </p:txBody>
      </p:sp>
      <p:sp>
        <p:nvSpPr>
          <p:cNvPr id="98" name="Google Shape;98;p18"/>
          <p:cNvSpPr txBox="1"/>
          <p:nvPr/>
        </p:nvSpPr>
        <p:spPr>
          <a:xfrm>
            <a:off x="5287488" y="3693656"/>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recessive</a:t>
            </a:r>
            <a:endParaRPr sz="1100">
              <a:latin typeface="Calibri"/>
              <a:ea typeface="Calibri"/>
              <a:cs typeface="Calibri"/>
              <a:sym typeface="Calibri"/>
            </a:endParaRPr>
          </a:p>
        </p:txBody>
      </p:sp>
      <p:sp>
        <p:nvSpPr>
          <p:cNvPr id="99" name="Google Shape;99;p18"/>
          <p:cNvSpPr txBox="1"/>
          <p:nvPr/>
        </p:nvSpPr>
        <p:spPr>
          <a:xfrm>
            <a:off x="6825038" y="3702281"/>
            <a:ext cx="10515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Heterozygous</a:t>
            </a:r>
            <a:endParaRPr sz="11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txBox="1"/>
          <p:nvPr>
            <p:ph idx="1" type="body"/>
          </p:nvPr>
        </p:nvSpPr>
        <p:spPr>
          <a:xfrm>
            <a:off x="275650" y="1047088"/>
            <a:ext cx="4103400" cy="3585300"/>
          </a:xfrm>
          <a:prstGeom prst="rect">
            <a:avLst/>
          </a:prstGeom>
        </p:spPr>
        <p:txBody>
          <a:bodyPr anchorCtr="0" anchor="t" bIns="34275" lIns="68575" spcFirstLastPara="1" rIns="68575" wrap="square" tIns="34275">
            <a:normAutofit/>
          </a:bodyPr>
          <a:lstStyle/>
          <a:p>
            <a:pPr indent="-254000" lvl="0" marL="342900" rtl="0" algn="l">
              <a:lnSpc>
                <a:spcPct val="115000"/>
              </a:lnSpc>
              <a:spcBef>
                <a:spcPts val="800"/>
              </a:spcBef>
              <a:spcAft>
                <a:spcPts val="0"/>
              </a:spcAft>
              <a:buSzPts val="1400"/>
              <a:buChar char="●"/>
            </a:pPr>
            <a:r>
              <a:rPr lang="en"/>
              <a:t>Golden rice - vitamin A</a:t>
            </a:r>
            <a:endParaRPr/>
          </a:p>
          <a:p>
            <a:pPr indent="-254000" lvl="0" marL="342900" rtl="0" algn="l">
              <a:lnSpc>
                <a:spcPct val="115000"/>
              </a:lnSpc>
              <a:spcBef>
                <a:spcPts val="0"/>
              </a:spcBef>
              <a:spcAft>
                <a:spcPts val="0"/>
              </a:spcAft>
              <a:buSzPts val="1400"/>
              <a:buChar char="●"/>
            </a:pPr>
            <a:r>
              <a:rPr lang="en"/>
              <a:t>Pinkglow pineapple - lycopene</a:t>
            </a:r>
            <a:endParaRPr/>
          </a:p>
          <a:p>
            <a:pPr indent="-254000" lvl="0" marL="342900" rtl="0" algn="l">
              <a:lnSpc>
                <a:spcPct val="115000"/>
              </a:lnSpc>
              <a:spcBef>
                <a:spcPts val="0"/>
              </a:spcBef>
              <a:spcAft>
                <a:spcPts val="0"/>
              </a:spcAft>
              <a:buSzPts val="1400"/>
              <a:buChar char="●"/>
            </a:pPr>
            <a:r>
              <a:rPr lang="en"/>
              <a:t>Golden potato - vitamins A and E</a:t>
            </a:r>
            <a:endParaRPr/>
          </a:p>
          <a:p>
            <a:pPr indent="-254000" lvl="0" marL="342900" rtl="0" algn="l">
              <a:lnSpc>
                <a:spcPct val="115000"/>
              </a:lnSpc>
              <a:spcBef>
                <a:spcPts val="0"/>
              </a:spcBef>
              <a:spcAft>
                <a:spcPts val="0"/>
              </a:spcAft>
              <a:buSzPts val="1400"/>
              <a:buChar char="●"/>
            </a:pPr>
            <a:r>
              <a:rPr lang="en"/>
              <a:t>Arctic apple</a:t>
            </a:r>
            <a:endParaRPr/>
          </a:p>
          <a:p>
            <a:pPr indent="-254000" lvl="0" marL="342900" rtl="0" algn="l">
              <a:lnSpc>
                <a:spcPct val="115000"/>
              </a:lnSpc>
              <a:spcBef>
                <a:spcPts val="0"/>
              </a:spcBef>
              <a:spcAft>
                <a:spcPts val="0"/>
              </a:spcAft>
              <a:buSzPts val="1400"/>
              <a:buChar char="●"/>
            </a:pPr>
            <a:r>
              <a:rPr lang="en"/>
              <a:t>Other products that resist spoilage, damage, or improve taste or nutrition </a:t>
            </a:r>
            <a:endParaRPr/>
          </a:p>
        </p:txBody>
      </p:sp>
      <p:pic>
        <p:nvPicPr>
          <p:cNvPr id="357" name="Google Shape;357;p45"/>
          <p:cNvPicPr preferRelativeResize="0"/>
          <p:nvPr/>
        </p:nvPicPr>
        <p:blipFill>
          <a:blip r:embed="rId3">
            <a:alphaModFix/>
          </a:blip>
          <a:stretch>
            <a:fillRect/>
          </a:stretch>
        </p:blipFill>
        <p:spPr>
          <a:xfrm>
            <a:off x="4695150" y="303638"/>
            <a:ext cx="3820051" cy="2311951"/>
          </a:xfrm>
          <a:prstGeom prst="rect">
            <a:avLst/>
          </a:prstGeom>
          <a:noFill/>
          <a:ln>
            <a:noFill/>
          </a:ln>
        </p:spPr>
      </p:pic>
      <p:pic>
        <p:nvPicPr>
          <p:cNvPr id="358" name="Google Shape;358;p45"/>
          <p:cNvPicPr preferRelativeResize="0"/>
          <p:nvPr/>
        </p:nvPicPr>
        <p:blipFill>
          <a:blip r:embed="rId4">
            <a:alphaModFix/>
          </a:blip>
          <a:stretch>
            <a:fillRect/>
          </a:stretch>
        </p:blipFill>
        <p:spPr>
          <a:xfrm>
            <a:off x="6900432" y="2416406"/>
            <a:ext cx="2010357" cy="2514074"/>
          </a:xfrm>
          <a:prstGeom prst="rect">
            <a:avLst/>
          </a:prstGeom>
          <a:noFill/>
          <a:ln>
            <a:noFill/>
          </a:ln>
        </p:spPr>
      </p:pic>
      <p:sp>
        <p:nvSpPr>
          <p:cNvPr id="359" name="Google Shape;359;p45"/>
          <p:cNvSpPr txBox="1"/>
          <p:nvPr/>
        </p:nvSpPr>
        <p:spPr>
          <a:xfrm>
            <a:off x="6993244" y="4889475"/>
            <a:ext cx="18249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https://www.pinkglowpineapple.com/</a:t>
            </a:r>
            <a:endParaRPr sz="800"/>
          </a:p>
        </p:txBody>
      </p:sp>
      <p:pic>
        <p:nvPicPr>
          <p:cNvPr id="360" name="Google Shape;360;p45"/>
          <p:cNvPicPr preferRelativeResize="0"/>
          <p:nvPr/>
        </p:nvPicPr>
        <p:blipFill>
          <a:blip r:embed="rId5">
            <a:alphaModFix/>
          </a:blip>
          <a:stretch>
            <a:fillRect/>
          </a:stretch>
        </p:blipFill>
        <p:spPr>
          <a:xfrm>
            <a:off x="294394" y="3505608"/>
            <a:ext cx="3602475" cy="1637888"/>
          </a:xfrm>
          <a:prstGeom prst="rect">
            <a:avLst/>
          </a:prstGeom>
          <a:noFill/>
          <a:ln>
            <a:noFill/>
          </a:ln>
        </p:spPr>
      </p:pic>
      <p:sp>
        <p:nvSpPr>
          <p:cNvPr id="361" name="Google Shape;361;p45"/>
          <p:cNvSpPr txBox="1"/>
          <p:nvPr/>
        </p:nvSpPr>
        <p:spPr>
          <a:xfrm>
            <a:off x="420806" y="4863263"/>
            <a:ext cx="22500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https://arcticapples.com/</a:t>
            </a:r>
            <a:endParaRPr sz="800"/>
          </a:p>
        </p:txBody>
      </p:sp>
      <p:sp>
        <p:nvSpPr>
          <p:cNvPr id="362" name="Google Shape;362;p45"/>
          <p:cNvSpPr txBox="1"/>
          <p:nvPr/>
        </p:nvSpPr>
        <p:spPr>
          <a:xfrm>
            <a:off x="408075" y="61057"/>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Improve nutrition and prevent spoilage</a:t>
            </a:r>
            <a:endParaRPr sz="1100"/>
          </a:p>
        </p:txBody>
      </p:sp>
      <p:sp>
        <p:nvSpPr>
          <p:cNvPr id="363" name="Google Shape;363;p45"/>
          <p:cNvSpPr txBox="1"/>
          <p:nvPr/>
        </p:nvSpPr>
        <p:spPr>
          <a:xfrm>
            <a:off x="4099775" y="4756025"/>
            <a:ext cx="26733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latin typeface="Calibri"/>
                <a:ea typeface="Calibri"/>
                <a:cs typeface="Calibri"/>
                <a:sym typeface="Calibri"/>
              </a:rPr>
              <a:t>https://www.genengnews.com/topics/translational-medicine/gmo-potatoes-provide-improved-vitamin-a-and-e-profiles/</a:t>
            </a:r>
            <a:endParaRPr sz="800">
              <a:latin typeface="Calibri"/>
              <a:ea typeface="Calibri"/>
              <a:cs typeface="Calibri"/>
              <a:sym typeface="Calibri"/>
            </a:endParaRPr>
          </a:p>
        </p:txBody>
      </p:sp>
      <p:pic>
        <p:nvPicPr>
          <p:cNvPr id="364" name="Google Shape;364;p45"/>
          <p:cNvPicPr preferRelativeResize="0"/>
          <p:nvPr/>
        </p:nvPicPr>
        <p:blipFill rotWithShape="1">
          <a:blip r:embed="rId6">
            <a:alphaModFix/>
          </a:blip>
          <a:srcRect b="3562" l="2125" r="33849" t="6485"/>
          <a:stretch/>
        </p:blipFill>
        <p:spPr>
          <a:xfrm>
            <a:off x="4247700" y="2786876"/>
            <a:ext cx="2388374" cy="1969150"/>
          </a:xfrm>
          <a:prstGeom prst="rect">
            <a:avLst/>
          </a:prstGeom>
          <a:noFill/>
          <a:ln>
            <a:noFill/>
          </a:ln>
        </p:spPr>
      </p:pic>
      <p:sp>
        <p:nvSpPr>
          <p:cNvPr id="365" name="Google Shape;365;p45"/>
          <p:cNvSpPr txBox="1"/>
          <p:nvPr/>
        </p:nvSpPr>
        <p:spPr>
          <a:xfrm>
            <a:off x="4466550" y="2615600"/>
            <a:ext cx="2525400" cy="261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a:t>https://www.pnas.org/doi/10.1073/pnas.2120901118</a:t>
            </a:r>
            <a:endParaRPr sz="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So… how do we achieve these results??</a:t>
            </a:r>
            <a:endParaRPr/>
          </a:p>
        </p:txBody>
      </p:sp>
      <p:sp>
        <p:nvSpPr>
          <p:cNvPr id="371" name="Google Shape;371;p46"/>
          <p:cNvSpPr txBox="1"/>
          <p:nvPr>
            <p:ph idx="1" type="body"/>
          </p:nvPr>
        </p:nvSpPr>
        <p:spPr>
          <a:xfrm>
            <a:off x="628650" y="1369219"/>
            <a:ext cx="7886700" cy="3263400"/>
          </a:xfrm>
          <a:prstGeom prst="rect">
            <a:avLst/>
          </a:prstGeom>
          <a:noFill/>
        </p:spPr>
        <p:txBody>
          <a:bodyPr anchorCtr="0" anchor="t" bIns="34275" lIns="68575" spcFirstLastPara="1" rIns="68575" wrap="square" tIns="34275">
            <a:normAutofit/>
          </a:bodyPr>
          <a:lstStyle/>
          <a:p>
            <a:pPr indent="-298450" lvl="0" marL="342900" rtl="0" algn="l">
              <a:spcBef>
                <a:spcPts val="800"/>
              </a:spcBef>
              <a:spcAft>
                <a:spcPts val="0"/>
              </a:spcAft>
              <a:buClr>
                <a:schemeClr val="dk2"/>
              </a:buClr>
              <a:buSzPts val="2100"/>
              <a:buAutoNum type="arabicPeriod"/>
            </a:pPr>
            <a:r>
              <a:rPr lang="en"/>
              <a:t>Choose your favorite fruit or vegetable. Do not choose tomato (you’ll see why later!)</a:t>
            </a:r>
            <a:endParaRPr/>
          </a:p>
          <a:p>
            <a:pPr indent="0" lvl="0" marL="0" rtl="0" algn="l">
              <a:spcBef>
                <a:spcPts val="1200"/>
              </a:spcBef>
              <a:spcAft>
                <a:spcPts val="0"/>
              </a:spcAft>
              <a:buNone/>
            </a:pPr>
            <a:r>
              <a:t/>
            </a:r>
            <a:endParaRPr/>
          </a:p>
          <a:p>
            <a:pPr indent="-298450" lvl="0" marL="342900" rtl="0" algn="l">
              <a:spcBef>
                <a:spcPts val="1200"/>
              </a:spcBef>
              <a:spcAft>
                <a:spcPts val="0"/>
              </a:spcAft>
              <a:buClr>
                <a:schemeClr val="dk2"/>
              </a:buClr>
              <a:buSzPts val="2100"/>
              <a:buAutoNum type="arabicPeriod"/>
            </a:pPr>
            <a:r>
              <a:rPr lang="en"/>
              <a:t>Consider changes that would improve specific aspects of this fruit or vegetable. What would you want to change?</a:t>
            </a:r>
            <a:endParaRPr/>
          </a:p>
        </p:txBody>
      </p:sp>
      <p:sp>
        <p:nvSpPr>
          <p:cNvPr id="372" name="Google Shape;372;p46"/>
          <p:cNvSpPr txBox="1"/>
          <p:nvPr/>
        </p:nvSpPr>
        <p:spPr>
          <a:xfrm>
            <a:off x="408075" y="61057"/>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Activity: Brainstorming</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7"/>
          <p:cNvSpPr txBox="1"/>
          <p:nvPr>
            <p:ph type="title"/>
          </p:nvPr>
        </p:nvSpPr>
        <p:spPr>
          <a:xfrm>
            <a:off x="471488" y="205383"/>
            <a:ext cx="5915100" cy="7458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So… how do we achieve these results??</a:t>
            </a:r>
            <a:endParaRPr/>
          </a:p>
        </p:txBody>
      </p:sp>
      <p:sp>
        <p:nvSpPr>
          <p:cNvPr id="378" name="Google Shape;378;p47"/>
          <p:cNvSpPr txBox="1"/>
          <p:nvPr>
            <p:ph idx="1" type="body"/>
          </p:nvPr>
        </p:nvSpPr>
        <p:spPr>
          <a:xfrm>
            <a:off x="471505" y="1026925"/>
            <a:ext cx="8100900" cy="2447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sz="2300"/>
              <a:t>Need to change traits… How do we change attributes or traits?</a:t>
            </a:r>
            <a:endParaRPr sz="2300"/>
          </a:p>
          <a:p>
            <a:pPr indent="0" lvl="0" marL="0" rtl="0" algn="l">
              <a:spcBef>
                <a:spcPts val="1200"/>
              </a:spcBef>
              <a:spcAft>
                <a:spcPts val="0"/>
              </a:spcAft>
              <a:buNone/>
            </a:pPr>
            <a:r>
              <a:t/>
            </a:r>
            <a:endParaRPr sz="2300"/>
          </a:p>
          <a:p>
            <a:pPr indent="0" lvl="0" marL="0" rtl="0" algn="l">
              <a:spcBef>
                <a:spcPts val="1200"/>
              </a:spcBef>
              <a:spcAft>
                <a:spcPts val="1200"/>
              </a:spcAft>
              <a:buNone/>
            </a:pPr>
            <a:r>
              <a:rPr lang="en" sz="2300"/>
              <a:t>In genetics, what do we call the way that something looks?</a:t>
            </a:r>
            <a:endParaRPr sz="2300"/>
          </a:p>
        </p:txBody>
      </p:sp>
      <p:sp>
        <p:nvSpPr>
          <p:cNvPr id="379" name="Google Shape;379;p47"/>
          <p:cNvSpPr txBox="1"/>
          <p:nvPr/>
        </p:nvSpPr>
        <p:spPr>
          <a:xfrm>
            <a:off x="408075" y="61057"/>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But how do we achieve these results?</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8"/>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How can we change a crop plant’s </a:t>
            </a:r>
            <a:r>
              <a:rPr b="1" lang="en" sz="3000">
                <a:solidFill>
                  <a:schemeClr val="dk1"/>
                </a:solidFill>
                <a:latin typeface="Calibri"/>
                <a:ea typeface="Calibri"/>
                <a:cs typeface="Calibri"/>
                <a:sym typeface="Calibri"/>
              </a:rPr>
              <a:t>phenotype</a:t>
            </a:r>
            <a:r>
              <a:rPr b="1" lang="en" sz="3000">
                <a:solidFill>
                  <a:schemeClr val="dk1"/>
                </a:solidFill>
                <a:latin typeface="Calibri"/>
                <a:ea typeface="Calibri"/>
                <a:cs typeface="Calibri"/>
                <a:sym typeface="Calibri"/>
              </a:rPr>
              <a:t>? </a:t>
            </a:r>
            <a:endParaRPr sz="1100"/>
          </a:p>
        </p:txBody>
      </p:sp>
      <p:sp>
        <p:nvSpPr>
          <p:cNvPr id="385" name="Google Shape;385;p48"/>
          <p:cNvSpPr txBox="1"/>
          <p:nvPr>
            <p:ph idx="1" type="body"/>
          </p:nvPr>
        </p:nvSpPr>
        <p:spPr>
          <a:xfrm>
            <a:off x="628650" y="1369219"/>
            <a:ext cx="7886700" cy="32634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1200"/>
              </a:spcAft>
              <a:buNone/>
            </a:pPr>
            <a:r>
              <a:rPr lang="en"/>
              <a:t>Think back to the genetics review: how do we change an organism’s phenotype?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9"/>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How can we change a crop plant’s genotype? </a:t>
            </a:r>
            <a:endParaRPr sz="1100"/>
          </a:p>
        </p:txBody>
      </p:sp>
      <p:sp>
        <p:nvSpPr>
          <p:cNvPr id="391" name="Google Shape;391;p49"/>
          <p:cNvSpPr txBox="1"/>
          <p:nvPr>
            <p:ph idx="1" type="body"/>
          </p:nvPr>
        </p:nvSpPr>
        <p:spPr>
          <a:xfrm>
            <a:off x="628650" y="1369219"/>
            <a:ext cx="7886700" cy="32634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1200"/>
              </a:spcAft>
              <a:buNone/>
            </a:pPr>
            <a:r>
              <a:rPr lang="en"/>
              <a:t>In small groups, brainstorm a list of ideas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97" name="Google Shape;397;p50"/>
          <p:cNvSpPr txBox="1"/>
          <p:nvPr>
            <p:ph idx="1" type="body"/>
          </p:nvPr>
        </p:nvSpPr>
        <p:spPr>
          <a:xfrm>
            <a:off x="3767588" y="1343494"/>
            <a:ext cx="52923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Some of the ideas you may have discussed:</a:t>
            </a:r>
            <a:endParaRPr/>
          </a:p>
          <a:p>
            <a:pPr indent="0" lvl="0" marL="0" rtl="0" algn="l">
              <a:spcBef>
                <a:spcPts val="800"/>
              </a:spcBef>
              <a:spcAft>
                <a:spcPts val="0"/>
              </a:spcAft>
              <a:buNone/>
            </a:pPr>
            <a:r>
              <a:t/>
            </a:r>
            <a:endParaRPr/>
          </a:p>
          <a:p>
            <a:pPr indent="-254000" lvl="0" marL="342900" rtl="0" algn="l">
              <a:spcBef>
                <a:spcPts val="800"/>
              </a:spcBef>
              <a:spcAft>
                <a:spcPts val="0"/>
              </a:spcAft>
              <a:buSzPts val="1400"/>
              <a:buChar char="●"/>
            </a:pPr>
            <a:r>
              <a:rPr lang="en"/>
              <a:t>Artificial selection</a:t>
            </a:r>
            <a:endParaRPr/>
          </a:p>
          <a:p>
            <a:pPr indent="-254000" lvl="0" marL="342900" rtl="0" algn="l">
              <a:spcBef>
                <a:spcPts val="800"/>
              </a:spcBef>
              <a:spcAft>
                <a:spcPts val="0"/>
              </a:spcAft>
              <a:buSzPts val="1400"/>
              <a:buChar char="●"/>
            </a:pPr>
            <a:r>
              <a:rPr lang="en"/>
              <a:t>Natural selection</a:t>
            </a:r>
            <a:endParaRPr/>
          </a:p>
          <a:p>
            <a:pPr indent="-254000" lvl="0" marL="342900" rtl="0" algn="l">
              <a:spcBef>
                <a:spcPts val="800"/>
              </a:spcBef>
              <a:spcAft>
                <a:spcPts val="0"/>
              </a:spcAft>
              <a:buSzPts val="1400"/>
              <a:buChar char="●"/>
            </a:pPr>
            <a:r>
              <a:rPr lang="en"/>
              <a:t>Genetic modification</a:t>
            </a:r>
            <a:endParaRPr/>
          </a:p>
          <a:p>
            <a:pPr indent="-254000" lvl="1" marL="685800" rtl="0" algn="l">
              <a:spcBef>
                <a:spcPts val="800"/>
              </a:spcBef>
              <a:spcAft>
                <a:spcPts val="0"/>
              </a:spcAft>
              <a:buSzPts val="1400"/>
              <a:buChar char="○"/>
            </a:pPr>
            <a:r>
              <a:rPr lang="en"/>
              <a:t>CRISPR</a:t>
            </a:r>
            <a:endParaRPr/>
          </a:p>
          <a:p>
            <a:pPr indent="-254000" lvl="1" marL="685800" rtl="0" algn="l">
              <a:spcBef>
                <a:spcPts val="800"/>
              </a:spcBef>
              <a:spcAft>
                <a:spcPts val="0"/>
              </a:spcAft>
              <a:buSzPts val="1400"/>
              <a:buChar char="○"/>
            </a:pPr>
            <a:r>
              <a:rPr lang="en"/>
              <a:t>Transgenes</a:t>
            </a:r>
            <a:endParaRPr/>
          </a:p>
          <a:p>
            <a:pPr indent="-254000" lvl="0" marL="342900" rtl="0" algn="l">
              <a:spcBef>
                <a:spcPts val="800"/>
              </a:spcBef>
              <a:spcAft>
                <a:spcPts val="0"/>
              </a:spcAft>
              <a:buSzPts val="1400"/>
              <a:buChar char="●"/>
            </a:pPr>
            <a:r>
              <a:rPr lang="en"/>
              <a:t>Breeding</a:t>
            </a:r>
            <a:endParaRPr/>
          </a:p>
          <a:p>
            <a:pPr indent="-254000" lvl="0" marL="342900" rtl="0" algn="l">
              <a:spcBef>
                <a:spcPts val="800"/>
              </a:spcBef>
              <a:spcAft>
                <a:spcPts val="800"/>
              </a:spcAft>
              <a:buSzPts val="1400"/>
              <a:buChar char="●"/>
            </a:pPr>
            <a:r>
              <a:rPr lang="en"/>
              <a:t>Mutation</a:t>
            </a:r>
            <a:endParaRPr/>
          </a:p>
        </p:txBody>
      </p:sp>
      <p:pic>
        <p:nvPicPr>
          <p:cNvPr id="398" name="Google Shape;398;p50"/>
          <p:cNvPicPr preferRelativeResize="0"/>
          <p:nvPr/>
        </p:nvPicPr>
        <p:blipFill rotWithShape="1">
          <a:blip r:embed="rId3">
            <a:alphaModFix/>
          </a:blip>
          <a:srcRect b="0" l="0" r="65759" t="57836"/>
          <a:stretch/>
        </p:blipFill>
        <p:spPr>
          <a:xfrm>
            <a:off x="565238" y="1826362"/>
            <a:ext cx="2722217" cy="2168700"/>
          </a:xfrm>
          <a:prstGeom prst="rect">
            <a:avLst/>
          </a:prstGeom>
          <a:noFill/>
          <a:ln>
            <a:noFill/>
          </a:ln>
        </p:spPr>
      </p:pic>
      <p:sp>
        <p:nvSpPr>
          <p:cNvPr id="399" name="Google Shape;399;p50"/>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How can we change a crop plant’s genotype? </a:t>
            </a:r>
            <a:endParaRPr sz="1100"/>
          </a:p>
        </p:txBody>
      </p:sp>
      <p:sp>
        <p:nvSpPr>
          <p:cNvPr id="400" name="Google Shape;400;p50"/>
          <p:cNvSpPr txBox="1"/>
          <p:nvPr/>
        </p:nvSpPr>
        <p:spPr>
          <a:xfrm>
            <a:off x="565250" y="4056000"/>
            <a:ext cx="3098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hlinkClick r:id="rId4">
                  <a:extLst>
                    <a:ext uri="{A12FA001-AC4F-418D-AE19-62706E023703}">
                      <ahyp:hlinkClr val="tx"/>
                    </a:ext>
                  </a:extLst>
                </a:hlinkClick>
              </a:rPr>
              <a:t>https://gmoanswers.com/science-behind-gmos</a:t>
            </a:r>
            <a:endParaRPr sz="13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406" name="Google Shape;406;p51"/>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Inheritance</a:t>
            </a:r>
            <a:endParaRPr sz="1100"/>
          </a:p>
        </p:txBody>
      </p:sp>
      <p:pic>
        <p:nvPicPr>
          <p:cNvPr id="407" name="Google Shape;407;p51"/>
          <p:cNvPicPr preferRelativeResize="0"/>
          <p:nvPr/>
        </p:nvPicPr>
        <p:blipFill>
          <a:blip r:embed="rId3">
            <a:alphaModFix/>
          </a:blip>
          <a:stretch>
            <a:fillRect/>
          </a:stretch>
        </p:blipFill>
        <p:spPr>
          <a:xfrm rot="5400000">
            <a:off x="5775185" y="2620210"/>
            <a:ext cx="2834996" cy="751498"/>
          </a:xfrm>
          <a:prstGeom prst="rect">
            <a:avLst/>
          </a:prstGeom>
          <a:noFill/>
          <a:ln>
            <a:noFill/>
          </a:ln>
        </p:spPr>
      </p:pic>
      <p:pic>
        <p:nvPicPr>
          <p:cNvPr id="408" name="Google Shape;408;p51"/>
          <p:cNvPicPr preferRelativeResize="0"/>
          <p:nvPr/>
        </p:nvPicPr>
        <p:blipFill rotWithShape="1">
          <a:blip r:embed="rId3">
            <a:alphaModFix/>
          </a:blip>
          <a:srcRect b="42890" l="0" r="0" t="-42890"/>
          <a:stretch/>
        </p:blipFill>
        <p:spPr>
          <a:xfrm rot="5400000">
            <a:off x="6403835" y="2620210"/>
            <a:ext cx="2834996" cy="751498"/>
          </a:xfrm>
          <a:prstGeom prst="rect">
            <a:avLst/>
          </a:prstGeom>
          <a:noFill/>
          <a:ln>
            <a:noFill/>
          </a:ln>
        </p:spPr>
      </p:pic>
      <p:pic>
        <p:nvPicPr>
          <p:cNvPr id="409" name="Google Shape;409;p51"/>
          <p:cNvPicPr preferRelativeResize="0"/>
          <p:nvPr/>
        </p:nvPicPr>
        <p:blipFill rotWithShape="1">
          <a:blip r:embed="rId3">
            <a:alphaModFix/>
          </a:blip>
          <a:srcRect b="0" l="0" r="0" t="51100"/>
          <a:stretch/>
        </p:blipFill>
        <p:spPr>
          <a:xfrm rot="5400000">
            <a:off x="5297435" y="2812218"/>
            <a:ext cx="2834981" cy="367482"/>
          </a:xfrm>
          <a:prstGeom prst="rect">
            <a:avLst/>
          </a:prstGeom>
          <a:noFill/>
          <a:ln>
            <a:noFill/>
          </a:ln>
        </p:spPr>
      </p:pic>
      <p:sp>
        <p:nvSpPr>
          <p:cNvPr id="410" name="Google Shape;410;p51"/>
          <p:cNvSpPr/>
          <p:nvPr/>
        </p:nvSpPr>
        <p:spPr>
          <a:xfrm>
            <a:off x="6531188" y="3426169"/>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1" name="Google Shape;411;p51"/>
          <p:cNvSpPr/>
          <p:nvPr/>
        </p:nvSpPr>
        <p:spPr>
          <a:xfrm>
            <a:off x="7288144" y="3426169"/>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2" name="Google Shape;412;p51"/>
          <p:cNvSpPr txBox="1"/>
          <p:nvPr/>
        </p:nvSpPr>
        <p:spPr>
          <a:xfrm>
            <a:off x="1604428" y="1296563"/>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red flowers</a:t>
            </a:r>
            <a:endParaRPr sz="1100">
              <a:latin typeface="Calibri"/>
              <a:ea typeface="Calibri"/>
              <a:cs typeface="Calibri"/>
              <a:sym typeface="Calibri"/>
            </a:endParaRPr>
          </a:p>
        </p:txBody>
      </p:sp>
      <p:sp>
        <p:nvSpPr>
          <p:cNvPr id="413" name="Google Shape;413;p51"/>
          <p:cNvSpPr txBox="1"/>
          <p:nvPr/>
        </p:nvSpPr>
        <p:spPr>
          <a:xfrm>
            <a:off x="4460681" y="1296563"/>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yellow flowers</a:t>
            </a:r>
            <a:endParaRPr sz="1100">
              <a:latin typeface="Calibri"/>
              <a:ea typeface="Calibri"/>
              <a:cs typeface="Calibri"/>
              <a:sym typeface="Calibri"/>
            </a:endParaRPr>
          </a:p>
        </p:txBody>
      </p:sp>
      <p:pic>
        <p:nvPicPr>
          <p:cNvPr id="414" name="Google Shape;414;p51"/>
          <p:cNvPicPr preferRelativeResize="0"/>
          <p:nvPr/>
        </p:nvPicPr>
        <p:blipFill rotWithShape="1">
          <a:blip r:embed="rId4">
            <a:alphaModFix/>
          </a:blip>
          <a:srcRect b="10466" l="8436" r="50608" t="50290"/>
          <a:stretch/>
        </p:blipFill>
        <p:spPr>
          <a:xfrm>
            <a:off x="2773744" y="1268125"/>
            <a:ext cx="574649" cy="588707"/>
          </a:xfrm>
          <a:prstGeom prst="rect">
            <a:avLst/>
          </a:prstGeom>
          <a:noFill/>
          <a:ln>
            <a:noFill/>
          </a:ln>
        </p:spPr>
      </p:pic>
      <p:pic>
        <p:nvPicPr>
          <p:cNvPr id="415" name="Google Shape;415;p51"/>
          <p:cNvPicPr preferRelativeResize="0"/>
          <p:nvPr/>
        </p:nvPicPr>
        <p:blipFill rotWithShape="1">
          <a:blip r:embed="rId4">
            <a:alphaModFix/>
          </a:blip>
          <a:srcRect b="55264" l="53350" r="5692" t="5493"/>
          <a:stretch/>
        </p:blipFill>
        <p:spPr>
          <a:xfrm>
            <a:off x="3721641" y="1230375"/>
            <a:ext cx="574649" cy="594072"/>
          </a:xfrm>
          <a:prstGeom prst="rect">
            <a:avLst/>
          </a:prstGeom>
          <a:noFill/>
          <a:ln>
            <a:noFill/>
          </a:ln>
        </p:spPr>
      </p:pic>
      <p:sp>
        <p:nvSpPr>
          <p:cNvPr id="416" name="Google Shape;416;p51"/>
          <p:cNvSpPr txBox="1"/>
          <p:nvPr/>
        </p:nvSpPr>
        <p:spPr>
          <a:xfrm>
            <a:off x="624113" y="1377338"/>
            <a:ext cx="862800" cy="307800"/>
          </a:xfrm>
          <a:prstGeom prst="rect">
            <a:avLst/>
          </a:prstGeom>
          <a:no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P generation</a:t>
            </a:r>
            <a:endParaRPr sz="1100">
              <a:latin typeface="Calibri"/>
              <a:ea typeface="Calibri"/>
              <a:cs typeface="Calibri"/>
              <a:sym typeface="Calibri"/>
            </a:endParaRPr>
          </a:p>
        </p:txBody>
      </p:sp>
      <p:sp>
        <p:nvSpPr>
          <p:cNvPr id="417" name="Google Shape;417;p51"/>
          <p:cNvSpPr txBox="1"/>
          <p:nvPr/>
        </p:nvSpPr>
        <p:spPr>
          <a:xfrm>
            <a:off x="3420047" y="1377338"/>
            <a:ext cx="230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x</a:t>
            </a:r>
            <a:endParaRPr sz="1100"/>
          </a:p>
        </p:txBody>
      </p:sp>
      <p:sp>
        <p:nvSpPr>
          <p:cNvPr id="418" name="Google Shape;418;p51"/>
          <p:cNvSpPr/>
          <p:nvPr/>
        </p:nvSpPr>
        <p:spPr>
          <a:xfrm>
            <a:off x="2948363" y="2087531"/>
            <a:ext cx="247500" cy="258300"/>
          </a:xfrm>
          <a:prstGeom prst="ellipse">
            <a:avLst/>
          </a:prstGeom>
          <a:solidFill>
            <a:srgbClr val="FD2B77"/>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19" name="Google Shape;419;p51"/>
          <p:cNvSpPr/>
          <p:nvPr/>
        </p:nvSpPr>
        <p:spPr>
          <a:xfrm>
            <a:off x="3885225" y="2087531"/>
            <a:ext cx="247500" cy="258300"/>
          </a:xfrm>
          <a:prstGeom prst="ellipse">
            <a:avLst/>
          </a:prstGeom>
          <a:solidFill>
            <a:srgbClr val="E5C22A"/>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0" name="Google Shape;420;p51"/>
          <p:cNvSpPr txBox="1"/>
          <p:nvPr/>
        </p:nvSpPr>
        <p:spPr>
          <a:xfrm>
            <a:off x="2138396" y="2066606"/>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100% R</a:t>
            </a:r>
            <a:endParaRPr sz="1100">
              <a:latin typeface="Calibri"/>
              <a:ea typeface="Calibri"/>
              <a:cs typeface="Calibri"/>
              <a:sym typeface="Calibri"/>
            </a:endParaRPr>
          </a:p>
        </p:txBody>
      </p:sp>
      <p:sp>
        <p:nvSpPr>
          <p:cNvPr id="421" name="Google Shape;421;p51"/>
          <p:cNvSpPr txBox="1"/>
          <p:nvPr/>
        </p:nvSpPr>
        <p:spPr>
          <a:xfrm>
            <a:off x="4383259" y="2066606"/>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100% r</a:t>
            </a:r>
            <a:endParaRPr sz="1100">
              <a:latin typeface="Calibri"/>
              <a:ea typeface="Calibri"/>
              <a:cs typeface="Calibri"/>
              <a:sym typeface="Calibri"/>
            </a:endParaRPr>
          </a:p>
        </p:txBody>
      </p:sp>
      <p:cxnSp>
        <p:nvCxnSpPr>
          <p:cNvPr id="422" name="Google Shape;422;p51"/>
          <p:cNvCxnSpPr/>
          <p:nvPr/>
        </p:nvCxnSpPr>
        <p:spPr>
          <a:xfrm>
            <a:off x="3535039" y="2514866"/>
            <a:ext cx="0" cy="424200"/>
          </a:xfrm>
          <a:prstGeom prst="straightConnector1">
            <a:avLst/>
          </a:prstGeom>
          <a:noFill/>
          <a:ln cap="flat" cmpd="sng" w="9525">
            <a:solidFill>
              <a:schemeClr val="dk1"/>
            </a:solidFill>
            <a:prstDash val="solid"/>
            <a:miter lim="800000"/>
            <a:headEnd len="sm" w="sm" type="none"/>
            <a:tailEnd len="med" w="med" type="triangle"/>
          </a:ln>
        </p:spPr>
      </p:cxnSp>
      <p:cxnSp>
        <p:nvCxnSpPr>
          <p:cNvPr id="423" name="Google Shape;423;p51"/>
          <p:cNvCxnSpPr>
            <a:stCxn id="418" idx="5"/>
          </p:cNvCxnSpPr>
          <p:nvPr/>
        </p:nvCxnSpPr>
        <p:spPr>
          <a:xfrm>
            <a:off x="3159617" y="2308004"/>
            <a:ext cx="380400" cy="220800"/>
          </a:xfrm>
          <a:prstGeom prst="straightConnector1">
            <a:avLst/>
          </a:prstGeom>
          <a:noFill/>
          <a:ln cap="flat" cmpd="sng" w="9525">
            <a:solidFill>
              <a:schemeClr val="dk1"/>
            </a:solidFill>
            <a:prstDash val="solid"/>
            <a:round/>
            <a:headEnd len="med" w="med" type="none"/>
            <a:tailEnd len="med" w="med" type="none"/>
          </a:ln>
        </p:spPr>
      </p:cxnSp>
      <p:cxnSp>
        <p:nvCxnSpPr>
          <p:cNvPr id="424" name="Google Shape;424;p51"/>
          <p:cNvCxnSpPr>
            <a:endCxn id="419" idx="3"/>
          </p:cNvCxnSpPr>
          <p:nvPr/>
        </p:nvCxnSpPr>
        <p:spPr>
          <a:xfrm flipH="1" rot="10800000">
            <a:off x="3540171" y="2308004"/>
            <a:ext cx="381300" cy="231600"/>
          </a:xfrm>
          <a:prstGeom prst="straightConnector1">
            <a:avLst/>
          </a:prstGeom>
          <a:noFill/>
          <a:ln cap="flat" cmpd="sng" w="9525">
            <a:solidFill>
              <a:schemeClr val="dk1"/>
            </a:solidFill>
            <a:prstDash val="solid"/>
            <a:round/>
            <a:headEnd len="med" w="med" type="none"/>
            <a:tailEnd len="med" w="med" type="none"/>
          </a:ln>
        </p:spPr>
      </p:cxnSp>
      <p:pic>
        <p:nvPicPr>
          <p:cNvPr id="425" name="Google Shape;425;p51"/>
          <p:cNvPicPr preferRelativeResize="0"/>
          <p:nvPr/>
        </p:nvPicPr>
        <p:blipFill rotWithShape="1">
          <a:blip r:embed="rId4">
            <a:alphaModFix/>
          </a:blip>
          <a:srcRect b="10466" l="8436" r="50608" t="50290"/>
          <a:stretch/>
        </p:blipFill>
        <p:spPr>
          <a:xfrm>
            <a:off x="6531187" y="946675"/>
            <a:ext cx="574649" cy="588707"/>
          </a:xfrm>
          <a:prstGeom prst="rect">
            <a:avLst/>
          </a:prstGeom>
          <a:noFill/>
          <a:ln>
            <a:noFill/>
          </a:ln>
        </p:spPr>
      </p:pic>
      <p:pic>
        <p:nvPicPr>
          <p:cNvPr id="426" name="Google Shape;426;p51"/>
          <p:cNvPicPr preferRelativeResize="0"/>
          <p:nvPr/>
        </p:nvPicPr>
        <p:blipFill rotWithShape="1">
          <a:blip r:embed="rId4">
            <a:alphaModFix/>
          </a:blip>
          <a:srcRect b="55264" l="53350" r="5692" t="5493"/>
          <a:stretch/>
        </p:blipFill>
        <p:spPr>
          <a:xfrm>
            <a:off x="7370728" y="903581"/>
            <a:ext cx="574649" cy="594072"/>
          </a:xfrm>
          <a:prstGeom prst="rect">
            <a:avLst/>
          </a:prstGeom>
          <a:noFill/>
          <a:ln>
            <a:noFill/>
          </a:ln>
        </p:spPr>
      </p:pic>
      <p:pic>
        <p:nvPicPr>
          <p:cNvPr id="427" name="Google Shape;427;p51"/>
          <p:cNvPicPr preferRelativeResize="0"/>
          <p:nvPr/>
        </p:nvPicPr>
        <p:blipFill rotWithShape="1">
          <a:blip r:embed="rId4">
            <a:alphaModFix/>
          </a:blip>
          <a:srcRect b="10466" l="8436" r="50608" t="50290"/>
          <a:stretch/>
        </p:blipFill>
        <p:spPr>
          <a:xfrm>
            <a:off x="3247706" y="3023106"/>
            <a:ext cx="574649" cy="588707"/>
          </a:xfrm>
          <a:prstGeom prst="rect">
            <a:avLst/>
          </a:prstGeom>
          <a:noFill/>
          <a:ln>
            <a:noFill/>
          </a:ln>
        </p:spPr>
      </p:pic>
      <p:sp>
        <p:nvSpPr>
          <p:cNvPr id="428" name="Google Shape;428;p51"/>
          <p:cNvSpPr txBox="1"/>
          <p:nvPr/>
        </p:nvSpPr>
        <p:spPr>
          <a:xfrm>
            <a:off x="3009197" y="3579431"/>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red flowers</a:t>
            </a:r>
            <a:endParaRPr sz="1100">
              <a:latin typeface="Calibri"/>
              <a:ea typeface="Calibri"/>
              <a:cs typeface="Calibri"/>
              <a:sym typeface="Calibri"/>
            </a:endParaRPr>
          </a:p>
        </p:txBody>
      </p:sp>
      <p:sp>
        <p:nvSpPr>
          <p:cNvPr id="429" name="Google Shape;429;p51"/>
          <p:cNvSpPr txBox="1"/>
          <p:nvPr/>
        </p:nvSpPr>
        <p:spPr>
          <a:xfrm>
            <a:off x="624113" y="3167381"/>
            <a:ext cx="980400" cy="307800"/>
          </a:xfrm>
          <a:prstGeom prst="rect">
            <a:avLst/>
          </a:prstGeom>
          <a:no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F1 generation</a:t>
            </a:r>
            <a:endParaRPr sz="11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2"/>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Inheritance</a:t>
            </a:r>
            <a:endParaRPr sz="1100"/>
          </a:p>
        </p:txBody>
      </p:sp>
      <p:pic>
        <p:nvPicPr>
          <p:cNvPr id="435" name="Google Shape;435;p52"/>
          <p:cNvPicPr preferRelativeResize="0"/>
          <p:nvPr/>
        </p:nvPicPr>
        <p:blipFill>
          <a:blip r:embed="rId3">
            <a:alphaModFix/>
          </a:blip>
          <a:stretch>
            <a:fillRect/>
          </a:stretch>
        </p:blipFill>
        <p:spPr>
          <a:xfrm rot="5400000">
            <a:off x="5775185" y="2620210"/>
            <a:ext cx="2834996" cy="751498"/>
          </a:xfrm>
          <a:prstGeom prst="rect">
            <a:avLst/>
          </a:prstGeom>
          <a:noFill/>
          <a:ln>
            <a:noFill/>
          </a:ln>
        </p:spPr>
      </p:pic>
      <p:sp>
        <p:nvSpPr>
          <p:cNvPr id="436" name="Google Shape;436;p52"/>
          <p:cNvSpPr/>
          <p:nvPr/>
        </p:nvSpPr>
        <p:spPr>
          <a:xfrm>
            <a:off x="6757575" y="3426169"/>
            <a:ext cx="862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7" name="Google Shape;437;p52"/>
          <p:cNvSpPr txBox="1"/>
          <p:nvPr/>
        </p:nvSpPr>
        <p:spPr>
          <a:xfrm>
            <a:off x="1905722" y="6040069"/>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red flowers</a:t>
            </a:r>
            <a:endParaRPr sz="1100">
              <a:latin typeface="Calibri"/>
              <a:ea typeface="Calibri"/>
              <a:cs typeface="Calibri"/>
              <a:sym typeface="Calibri"/>
            </a:endParaRPr>
          </a:p>
        </p:txBody>
      </p:sp>
      <p:sp>
        <p:nvSpPr>
          <p:cNvPr id="438" name="Google Shape;438;p52"/>
          <p:cNvSpPr txBox="1"/>
          <p:nvPr/>
        </p:nvSpPr>
        <p:spPr>
          <a:xfrm>
            <a:off x="4761975" y="6040069"/>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yellow flowers</a:t>
            </a:r>
            <a:endParaRPr sz="1100">
              <a:latin typeface="Calibri"/>
              <a:ea typeface="Calibri"/>
              <a:cs typeface="Calibri"/>
              <a:sym typeface="Calibri"/>
            </a:endParaRPr>
          </a:p>
        </p:txBody>
      </p:sp>
      <p:pic>
        <p:nvPicPr>
          <p:cNvPr id="439" name="Google Shape;439;p52"/>
          <p:cNvPicPr preferRelativeResize="0"/>
          <p:nvPr/>
        </p:nvPicPr>
        <p:blipFill rotWithShape="1">
          <a:blip r:embed="rId4">
            <a:alphaModFix/>
          </a:blip>
          <a:srcRect b="10466" l="8436" r="50608" t="50290"/>
          <a:stretch/>
        </p:blipFill>
        <p:spPr>
          <a:xfrm>
            <a:off x="3075037" y="6011631"/>
            <a:ext cx="574649" cy="588707"/>
          </a:xfrm>
          <a:prstGeom prst="rect">
            <a:avLst/>
          </a:prstGeom>
          <a:noFill/>
          <a:ln>
            <a:noFill/>
          </a:ln>
        </p:spPr>
      </p:pic>
      <p:pic>
        <p:nvPicPr>
          <p:cNvPr id="440" name="Google Shape;440;p52"/>
          <p:cNvPicPr preferRelativeResize="0"/>
          <p:nvPr/>
        </p:nvPicPr>
        <p:blipFill rotWithShape="1">
          <a:blip r:embed="rId4">
            <a:alphaModFix/>
          </a:blip>
          <a:srcRect b="55264" l="53350" r="5692" t="5493"/>
          <a:stretch/>
        </p:blipFill>
        <p:spPr>
          <a:xfrm>
            <a:off x="4022934" y="5973881"/>
            <a:ext cx="574649" cy="594072"/>
          </a:xfrm>
          <a:prstGeom prst="rect">
            <a:avLst/>
          </a:prstGeom>
          <a:noFill/>
          <a:ln>
            <a:noFill/>
          </a:ln>
        </p:spPr>
      </p:pic>
      <p:sp>
        <p:nvSpPr>
          <p:cNvPr id="441" name="Google Shape;441;p52"/>
          <p:cNvSpPr txBox="1"/>
          <p:nvPr/>
        </p:nvSpPr>
        <p:spPr>
          <a:xfrm>
            <a:off x="925406" y="6120844"/>
            <a:ext cx="862800" cy="307800"/>
          </a:xfrm>
          <a:prstGeom prst="rect">
            <a:avLst/>
          </a:prstGeom>
          <a:no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P generation</a:t>
            </a:r>
            <a:endParaRPr sz="1100">
              <a:latin typeface="Calibri"/>
              <a:ea typeface="Calibri"/>
              <a:cs typeface="Calibri"/>
              <a:sym typeface="Calibri"/>
            </a:endParaRPr>
          </a:p>
        </p:txBody>
      </p:sp>
      <p:sp>
        <p:nvSpPr>
          <p:cNvPr id="442" name="Google Shape;442;p52"/>
          <p:cNvSpPr txBox="1"/>
          <p:nvPr/>
        </p:nvSpPr>
        <p:spPr>
          <a:xfrm>
            <a:off x="3721341" y="6120844"/>
            <a:ext cx="230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x</a:t>
            </a:r>
            <a:endParaRPr sz="1100"/>
          </a:p>
        </p:txBody>
      </p:sp>
      <p:sp>
        <p:nvSpPr>
          <p:cNvPr id="443" name="Google Shape;443;p52"/>
          <p:cNvSpPr/>
          <p:nvPr/>
        </p:nvSpPr>
        <p:spPr>
          <a:xfrm>
            <a:off x="3249656" y="6831038"/>
            <a:ext cx="247500" cy="258300"/>
          </a:xfrm>
          <a:prstGeom prst="ellipse">
            <a:avLst/>
          </a:prstGeom>
          <a:solidFill>
            <a:srgbClr val="FD2B77"/>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4" name="Google Shape;444;p52"/>
          <p:cNvSpPr/>
          <p:nvPr/>
        </p:nvSpPr>
        <p:spPr>
          <a:xfrm>
            <a:off x="4186519" y="6831038"/>
            <a:ext cx="247500" cy="258300"/>
          </a:xfrm>
          <a:prstGeom prst="ellipse">
            <a:avLst/>
          </a:prstGeom>
          <a:solidFill>
            <a:srgbClr val="E5C22A"/>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5" name="Google Shape;445;p52"/>
          <p:cNvSpPr txBox="1"/>
          <p:nvPr/>
        </p:nvSpPr>
        <p:spPr>
          <a:xfrm>
            <a:off x="2439690" y="6810113"/>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100% R</a:t>
            </a:r>
            <a:endParaRPr sz="1100">
              <a:latin typeface="Calibri"/>
              <a:ea typeface="Calibri"/>
              <a:cs typeface="Calibri"/>
              <a:sym typeface="Calibri"/>
            </a:endParaRPr>
          </a:p>
        </p:txBody>
      </p:sp>
      <p:sp>
        <p:nvSpPr>
          <p:cNvPr id="446" name="Google Shape;446;p52"/>
          <p:cNvSpPr txBox="1"/>
          <p:nvPr/>
        </p:nvSpPr>
        <p:spPr>
          <a:xfrm>
            <a:off x="4684552" y="6810113"/>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100% r</a:t>
            </a:r>
            <a:endParaRPr sz="1100">
              <a:latin typeface="Calibri"/>
              <a:ea typeface="Calibri"/>
              <a:cs typeface="Calibri"/>
              <a:sym typeface="Calibri"/>
            </a:endParaRPr>
          </a:p>
        </p:txBody>
      </p:sp>
      <p:cxnSp>
        <p:nvCxnSpPr>
          <p:cNvPr id="447" name="Google Shape;447;p52"/>
          <p:cNvCxnSpPr/>
          <p:nvPr/>
        </p:nvCxnSpPr>
        <p:spPr>
          <a:xfrm>
            <a:off x="3836333" y="7258372"/>
            <a:ext cx="0" cy="424200"/>
          </a:xfrm>
          <a:prstGeom prst="straightConnector1">
            <a:avLst/>
          </a:prstGeom>
          <a:noFill/>
          <a:ln cap="flat" cmpd="sng" w="9525">
            <a:solidFill>
              <a:schemeClr val="dk1"/>
            </a:solidFill>
            <a:prstDash val="solid"/>
            <a:miter lim="800000"/>
            <a:headEnd len="sm" w="sm" type="none"/>
            <a:tailEnd len="med" w="med" type="triangle"/>
          </a:ln>
        </p:spPr>
      </p:cxnSp>
      <p:cxnSp>
        <p:nvCxnSpPr>
          <p:cNvPr id="448" name="Google Shape;448;p52"/>
          <p:cNvCxnSpPr>
            <a:stCxn id="443" idx="5"/>
          </p:cNvCxnSpPr>
          <p:nvPr/>
        </p:nvCxnSpPr>
        <p:spPr>
          <a:xfrm>
            <a:off x="3460911" y="7051510"/>
            <a:ext cx="380400" cy="220800"/>
          </a:xfrm>
          <a:prstGeom prst="straightConnector1">
            <a:avLst/>
          </a:prstGeom>
          <a:noFill/>
          <a:ln cap="flat" cmpd="sng" w="9525">
            <a:solidFill>
              <a:schemeClr val="dk1"/>
            </a:solidFill>
            <a:prstDash val="solid"/>
            <a:round/>
            <a:headEnd len="med" w="med" type="none"/>
            <a:tailEnd len="med" w="med" type="none"/>
          </a:ln>
        </p:spPr>
      </p:cxnSp>
      <p:cxnSp>
        <p:nvCxnSpPr>
          <p:cNvPr id="449" name="Google Shape;449;p52"/>
          <p:cNvCxnSpPr>
            <a:endCxn id="444" idx="3"/>
          </p:cNvCxnSpPr>
          <p:nvPr/>
        </p:nvCxnSpPr>
        <p:spPr>
          <a:xfrm flipH="1" rot="10800000">
            <a:off x="3841464" y="7051510"/>
            <a:ext cx="381300" cy="231600"/>
          </a:xfrm>
          <a:prstGeom prst="straightConnector1">
            <a:avLst/>
          </a:prstGeom>
          <a:noFill/>
          <a:ln cap="flat" cmpd="sng" w="9525">
            <a:solidFill>
              <a:schemeClr val="dk1"/>
            </a:solidFill>
            <a:prstDash val="solid"/>
            <a:round/>
            <a:headEnd len="med" w="med" type="none"/>
            <a:tailEnd len="med" w="med" type="none"/>
          </a:ln>
        </p:spPr>
      </p:cxnSp>
      <p:pic>
        <p:nvPicPr>
          <p:cNvPr id="450" name="Google Shape;450;p52"/>
          <p:cNvPicPr preferRelativeResize="0"/>
          <p:nvPr/>
        </p:nvPicPr>
        <p:blipFill rotWithShape="1">
          <a:blip r:embed="rId4">
            <a:alphaModFix/>
          </a:blip>
          <a:srcRect b="10466" l="8436" r="50608" t="50290"/>
          <a:stretch/>
        </p:blipFill>
        <p:spPr>
          <a:xfrm>
            <a:off x="6905362" y="1032418"/>
            <a:ext cx="574649" cy="588707"/>
          </a:xfrm>
          <a:prstGeom prst="rect">
            <a:avLst/>
          </a:prstGeom>
          <a:noFill/>
          <a:ln>
            <a:noFill/>
          </a:ln>
        </p:spPr>
      </p:pic>
      <p:pic>
        <p:nvPicPr>
          <p:cNvPr id="451" name="Google Shape;451;p52"/>
          <p:cNvPicPr preferRelativeResize="0"/>
          <p:nvPr/>
        </p:nvPicPr>
        <p:blipFill rotWithShape="1">
          <a:blip r:embed="rId4">
            <a:alphaModFix/>
          </a:blip>
          <a:srcRect b="10466" l="8436" r="50608" t="50290"/>
          <a:stretch/>
        </p:blipFill>
        <p:spPr>
          <a:xfrm>
            <a:off x="3209794" y="1032418"/>
            <a:ext cx="574649" cy="588707"/>
          </a:xfrm>
          <a:prstGeom prst="rect">
            <a:avLst/>
          </a:prstGeom>
          <a:noFill/>
          <a:ln>
            <a:noFill/>
          </a:ln>
        </p:spPr>
      </p:pic>
      <p:sp>
        <p:nvSpPr>
          <p:cNvPr id="452" name="Google Shape;452;p52"/>
          <p:cNvSpPr txBox="1"/>
          <p:nvPr/>
        </p:nvSpPr>
        <p:spPr>
          <a:xfrm>
            <a:off x="2971284" y="1588744"/>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Rr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red flowers</a:t>
            </a:r>
            <a:endParaRPr sz="1100">
              <a:latin typeface="Calibri"/>
              <a:ea typeface="Calibri"/>
              <a:cs typeface="Calibri"/>
              <a:sym typeface="Calibri"/>
            </a:endParaRPr>
          </a:p>
        </p:txBody>
      </p:sp>
      <p:sp>
        <p:nvSpPr>
          <p:cNvPr id="453" name="Google Shape;453;p52"/>
          <p:cNvSpPr txBox="1"/>
          <p:nvPr/>
        </p:nvSpPr>
        <p:spPr>
          <a:xfrm>
            <a:off x="586200" y="1176694"/>
            <a:ext cx="980400" cy="307800"/>
          </a:xfrm>
          <a:prstGeom prst="rect">
            <a:avLst/>
          </a:prstGeom>
          <a:no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F1 generation</a:t>
            </a:r>
            <a:endParaRPr sz="1100">
              <a:latin typeface="Calibri"/>
              <a:ea typeface="Calibri"/>
              <a:cs typeface="Calibri"/>
              <a:sym typeface="Calibri"/>
            </a:endParaRPr>
          </a:p>
        </p:txBody>
      </p:sp>
      <p:sp>
        <p:nvSpPr>
          <p:cNvPr id="454" name="Google Shape;454;p52"/>
          <p:cNvSpPr/>
          <p:nvPr/>
        </p:nvSpPr>
        <p:spPr>
          <a:xfrm>
            <a:off x="2897325" y="2125181"/>
            <a:ext cx="247500" cy="258300"/>
          </a:xfrm>
          <a:prstGeom prst="ellipse">
            <a:avLst/>
          </a:prstGeom>
          <a:solidFill>
            <a:srgbClr val="FD2B77"/>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5" name="Google Shape;455;p52"/>
          <p:cNvSpPr/>
          <p:nvPr/>
        </p:nvSpPr>
        <p:spPr>
          <a:xfrm>
            <a:off x="3834188" y="2125181"/>
            <a:ext cx="247500" cy="258300"/>
          </a:xfrm>
          <a:prstGeom prst="ellipse">
            <a:avLst/>
          </a:prstGeom>
          <a:solidFill>
            <a:srgbClr val="E5C22A"/>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6" name="Google Shape;456;p52"/>
          <p:cNvSpPr txBox="1"/>
          <p:nvPr/>
        </p:nvSpPr>
        <p:spPr>
          <a:xfrm>
            <a:off x="2087359" y="2104256"/>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50% R</a:t>
            </a:r>
            <a:endParaRPr sz="1100">
              <a:latin typeface="Calibri"/>
              <a:ea typeface="Calibri"/>
              <a:cs typeface="Calibri"/>
              <a:sym typeface="Calibri"/>
            </a:endParaRPr>
          </a:p>
        </p:txBody>
      </p:sp>
      <p:sp>
        <p:nvSpPr>
          <p:cNvPr id="457" name="Google Shape;457;p52"/>
          <p:cNvSpPr txBox="1"/>
          <p:nvPr/>
        </p:nvSpPr>
        <p:spPr>
          <a:xfrm>
            <a:off x="4332221" y="2104256"/>
            <a:ext cx="5748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50% r</a:t>
            </a:r>
            <a:endParaRPr sz="1100">
              <a:latin typeface="Calibri"/>
              <a:ea typeface="Calibri"/>
              <a:cs typeface="Calibri"/>
              <a:sym typeface="Calibri"/>
            </a:endParaRPr>
          </a:p>
        </p:txBody>
      </p:sp>
      <p:sp>
        <p:nvSpPr>
          <p:cNvPr id="458" name="Google Shape;458;p52"/>
          <p:cNvSpPr txBox="1"/>
          <p:nvPr/>
        </p:nvSpPr>
        <p:spPr>
          <a:xfrm>
            <a:off x="368400" y="2050444"/>
            <a:ext cx="14160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Self-pollination (monohybrid cross)</a:t>
            </a:r>
            <a:endParaRPr sz="1100"/>
          </a:p>
        </p:txBody>
      </p:sp>
      <p:sp>
        <p:nvSpPr>
          <p:cNvPr id="459" name="Google Shape;459;p52"/>
          <p:cNvSpPr txBox="1"/>
          <p:nvPr/>
        </p:nvSpPr>
        <p:spPr>
          <a:xfrm>
            <a:off x="500250" y="3899006"/>
            <a:ext cx="980400" cy="307800"/>
          </a:xfrm>
          <a:prstGeom prst="rect">
            <a:avLst/>
          </a:prstGeom>
          <a:noFill/>
          <a:ln cap="flat" cmpd="sng" w="9525">
            <a:solidFill>
              <a:schemeClr val="dk1"/>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Calibri"/>
                <a:ea typeface="Calibri"/>
                <a:cs typeface="Calibri"/>
                <a:sym typeface="Calibri"/>
              </a:rPr>
              <a:t>F2 generation</a:t>
            </a:r>
            <a:endParaRPr sz="1100">
              <a:latin typeface="Calibri"/>
              <a:ea typeface="Calibri"/>
              <a:cs typeface="Calibri"/>
              <a:sym typeface="Calibri"/>
            </a:endParaRPr>
          </a:p>
        </p:txBody>
      </p:sp>
      <p:graphicFrame>
        <p:nvGraphicFramePr>
          <p:cNvPr id="460" name="Google Shape;460;p52"/>
          <p:cNvGraphicFramePr/>
          <p:nvPr/>
        </p:nvGraphicFramePr>
        <p:xfrm>
          <a:off x="2785744" y="3427650"/>
          <a:ext cx="3000000" cy="3000000"/>
        </p:xfrm>
        <a:graphic>
          <a:graphicData uri="http://schemas.openxmlformats.org/drawingml/2006/table">
            <a:tbl>
              <a:tblPr>
                <a:noFill/>
                <a:tableStyleId>{5C6EABF9-AAD3-42C3-9920-16B75D8619D1}</a:tableStyleId>
              </a:tblPr>
              <a:tblGrid>
                <a:gridCol w="865575"/>
                <a:gridCol w="865575"/>
              </a:tblGrid>
              <a:tr h="621425">
                <a:tc>
                  <a:txBody>
                    <a:bodyPr/>
                    <a:lstStyle/>
                    <a:p>
                      <a:pPr indent="0" lvl="0" marL="0" rtl="0" algn="l">
                        <a:spcBef>
                          <a:spcPts val="0"/>
                        </a:spcBef>
                        <a:spcAft>
                          <a:spcPts val="0"/>
                        </a:spcAft>
                        <a:buNone/>
                      </a:pPr>
                      <a:r>
                        <a:t/>
                      </a:r>
                      <a:endParaRPr/>
                    </a:p>
                  </a:txBody>
                  <a:tcPr marT="68575" marB="68575" marR="68575" marL="6857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8575" marB="68575" marR="68575" marL="6857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21425">
                <a:tc>
                  <a:txBody>
                    <a:bodyPr/>
                    <a:lstStyle/>
                    <a:p>
                      <a:pPr indent="0" lvl="0" marL="0" rtl="0" algn="l">
                        <a:spcBef>
                          <a:spcPts val="0"/>
                        </a:spcBef>
                        <a:spcAft>
                          <a:spcPts val="0"/>
                        </a:spcAft>
                        <a:buNone/>
                      </a:pPr>
                      <a:r>
                        <a:t/>
                      </a:r>
                      <a:endParaRPr/>
                    </a:p>
                  </a:txBody>
                  <a:tcPr marT="68575" marB="68575" marR="68575" marL="6857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8575" marB="68575" marR="68575" marL="6857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461" name="Google Shape;461;p52"/>
          <p:cNvSpPr/>
          <p:nvPr/>
        </p:nvSpPr>
        <p:spPr>
          <a:xfrm>
            <a:off x="3118688" y="3090338"/>
            <a:ext cx="247500" cy="258300"/>
          </a:xfrm>
          <a:prstGeom prst="ellipse">
            <a:avLst/>
          </a:prstGeom>
          <a:solidFill>
            <a:srgbClr val="FD2B77"/>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2" name="Google Shape;462;p52"/>
          <p:cNvSpPr/>
          <p:nvPr/>
        </p:nvSpPr>
        <p:spPr>
          <a:xfrm>
            <a:off x="2433413" y="3605081"/>
            <a:ext cx="247500" cy="258300"/>
          </a:xfrm>
          <a:prstGeom prst="ellipse">
            <a:avLst/>
          </a:prstGeom>
          <a:solidFill>
            <a:srgbClr val="FD2B77"/>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3" name="Google Shape;463;p52"/>
          <p:cNvSpPr/>
          <p:nvPr/>
        </p:nvSpPr>
        <p:spPr>
          <a:xfrm>
            <a:off x="4003481" y="3090328"/>
            <a:ext cx="247500" cy="258300"/>
          </a:xfrm>
          <a:prstGeom prst="ellipse">
            <a:avLst/>
          </a:prstGeom>
          <a:solidFill>
            <a:srgbClr val="E5C22A"/>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4" name="Google Shape;464;p52"/>
          <p:cNvSpPr/>
          <p:nvPr/>
        </p:nvSpPr>
        <p:spPr>
          <a:xfrm>
            <a:off x="2433413" y="4250681"/>
            <a:ext cx="247500" cy="258300"/>
          </a:xfrm>
          <a:prstGeom prst="ellipse">
            <a:avLst/>
          </a:prstGeom>
          <a:solidFill>
            <a:srgbClr val="E5C22A"/>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465" name="Google Shape;465;p52"/>
          <p:cNvPicPr preferRelativeResize="0"/>
          <p:nvPr/>
        </p:nvPicPr>
        <p:blipFill rotWithShape="1">
          <a:blip r:embed="rId4">
            <a:alphaModFix/>
          </a:blip>
          <a:srcRect b="10466" l="8436" r="50608" t="50290"/>
          <a:stretch/>
        </p:blipFill>
        <p:spPr>
          <a:xfrm>
            <a:off x="3051750" y="4118271"/>
            <a:ext cx="381378" cy="390708"/>
          </a:xfrm>
          <a:prstGeom prst="rect">
            <a:avLst/>
          </a:prstGeom>
          <a:noFill/>
          <a:ln>
            <a:noFill/>
          </a:ln>
        </p:spPr>
      </p:pic>
      <p:pic>
        <p:nvPicPr>
          <p:cNvPr id="466" name="Google Shape;466;p52"/>
          <p:cNvPicPr preferRelativeResize="0"/>
          <p:nvPr/>
        </p:nvPicPr>
        <p:blipFill rotWithShape="1">
          <a:blip r:embed="rId4">
            <a:alphaModFix/>
          </a:blip>
          <a:srcRect b="10466" l="8436" r="50608" t="50290"/>
          <a:stretch/>
        </p:blipFill>
        <p:spPr>
          <a:xfrm>
            <a:off x="3051750" y="3487971"/>
            <a:ext cx="381378" cy="390708"/>
          </a:xfrm>
          <a:prstGeom prst="rect">
            <a:avLst/>
          </a:prstGeom>
          <a:noFill/>
          <a:ln>
            <a:noFill/>
          </a:ln>
        </p:spPr>
      </p:pic>
      <p:pic>
        <p:nvPicPr>
          <p:cNvPr id="467" name="Google Shape;467;p52"/>
          <p:cNvPicPr preferRelativeResize="0"/>
          <p:nvPr/>
        </p:nvPicPr>
        <p:blipFill rotWithShape="1">
          <a:blip r:embed="rId4">
            <a:alphaModFix/>
          </a:blip>
          <a:srcRect b="10466" l="8436" r="50608" t="50290"/>
          <a:stretch/>
        </p:blipFill>
        <p:spPr>
          <a:xfrm>
            <a:off x="3906862" y="3498546"/>
            <a:ext cx="381378" cy="390708"/>
          </a:xfrm>
          <a:prstGeom prst="rect">
            <a:avLst/>
          </a:prstGeom>
          <a:noFill/>
          <a:ln>
            <a:noFill/>
          </a:ln>
        </p:spPr>
      </p:pic>
      <p:pic>
        <p:nvPicPr>
          <p:cNvPr id="468" name="Google Shape;468;p52"/>
          <p:cNvPicPr preferRelativeResize="0"/>
          <p:nvPr/>
        </p:nvPicPr>
        <p:blipFill rotWithShape="1">
          <a:blip r:embed="rId4">
            <a:alphaModFix/>
          </a:blip>
          <a:srcRect b="55264" l="53350" r="5692" t="5493"/>
          <a:stretch/>
        </p:blipFill>
        <p:spPr>
          <a:xfrm>
            <a:off x="3936995" y="4055484"/>
            <a:ext cx="380474" cy="393353"/>
          </a:xfrm>
          <a:prstGeom prst="rect">
            <a:avLst/>
          </a:prstGeom>
          <a:noFill/>
          <a:ln>
            <a:noFill/>
          </a:ln>
        </p:spPr>
      </p:pic>
      <p:sp>
        <p:nvSpPr>
          <p:cNvPr id="469" name="Google Shape;469;p52"/>
          <p:cNvSpPr txBox="1"/>
          <p:nvPr/>
        </p:nvSpPr>
        <p:spPr>
          <a:xfrm>
            <a:off x="3363821" y="2755491"/>
            <a:ext cx="5748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Eggs</a:t>
            </a:r>
            <a:endParaRPr sz="1100">
              <a:latin typeface="Calibri"/>
              <a:ea typeface="Calibri"/>
              <a:cs typeface="Calibri"/>
              <a:sym typeface="Calibri"/>
            </a:endParaRPr>
          </a:p>
        </p:txBody>
      </p:sp>
      <p:sp>
        <p:nvSpPr>
          <p:cNvPr id="470" name="Google Shape;470;p52"/>
          <p:cNvSpPr txBox="1"/>
          <p:nvPr/>
        </p:nvSpPr>
        <p:spPr>
          <a:xfrm rot="-5400000">
            <a:off x="1828205" y="3895247"/>
            <a:ext cx="5745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Sperm</a:t>
            </a:r>
            <a:endParaRPr sz="1100">
              <a:latin typeface="Calibri"/>
              <a:ea typeface="Calibri"/>
              <a:cs typeface="Calibri"/>
              <a:sym typeface="Calibri"/>
            </a:endParaRPr>
          </a:p>
        </p:txBody>
      </p:sp>
      <p:sp>
        <p:nvSpPr>
          <p:cNvPr id="471" name="Google Shape;471;p52"/>
          <p:cNvSpPr txBox="1"/>
          <p:nvPr/>
        </p:nvSpPr>
        <p:spPr>
          <a:xfrm>
            <a:off x="3092363" y="3790669"/>
            <a:ext cx="3003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RR</a:t>
            </a:r>
            <a:endParaRPr sz="1100"/>
          </a:p>
        </p:txBody>
      </p:sp>
      <p:sp>
        <p:nvSpPr>
          <p:cNvPr id="472" name="Google Shape;472;p52"/>
          <p:cNvSpPr txBox="1"/>
          <p:nvPr/>
        </p:nvSpPr>
        <p:spPr>
          <a:xfrm>
            <a:off x="3947475" y="3790669"/>
            <a:ext cx="3003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Rr</a:t>
            </a:r>
            <a:endParaRPr sz="1100"/>
          </a:p>
        </p:txBody>
      </p:sp>
      <p:sp>
        <p:nvSpPr>
          <p:cNvPr id="473" name="Google Shape;473;p52"/>
          <p:cNvSpPr txBox="1"/>
          <p:nvPr/>
        </p:nvSpPr>
        <p:spPr>
          <a:xfrm>
            <a:off x="3092363" y="4388531"/>
            <a:ext cx="3003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Rr</a:t>
            </a:r>
            <a:endParaRPr sz="1100"/>
          </a:p>
        </p:txBody>
      </p:sp>
      <p:sp>
        <p:nvSpPr>
          <p:cNvPr id="474" name="Google Shape;474;p52"/>
          <p:cNvSpPr txBox="1"/>
          <p:nvPr/>
        </p:nvSpPr>
        <p:spPr>
          <a:xfrm>
            <a:off x="3977156" y="4336406"/>
            <a:ext cx="3003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rr</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3"/>
          <p:cNvSpPr txBox="1"/>
          <p:nvPr>
            <p:ph type="title"/>
          </p:nvPr>
        </p:nvSpPr>
        <p:spPr>
          <a:xfrm>
            <a:off x="471488" y="205383"/>
            <a:ext cx="5915100" cy="745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80" name="Google Shape;480;p53"/>
          <p:cNvSpPr txBox="1"/>
          <p:nvPr>
            <p:ph idx="1" type="body"/>
          </p:nvPr>
        </p:nvSpPr>
        <p:spPr>
          <a:xfrm>
            <a:off x="596950" y="1121888"/>
            <a:ext cx="5915100" cy="677700"/>
          </a:xfrm>
          <a:prstGeom prst="rect">
            <a:avLst/>
          </a:prstGeom>
        </p:spPr>
        <p:txBody>
          <a:bodyPr anchorCtr="0" anchor="t" bIns="34275" lIns="68575" spcFirstLastPara="1" rIns="68575" wrap="square" tIns="34275">
            <a:normAutofit fontScale="85000"/>
          </a:bodyPr>
          <a:lstStyle/>
          <a:p>
            <a:pPr indent="0" lvl="0" marL="0" rtl="0" algn="l">
              <a:spcBef>
                <a:spcPts val="800"/>
              </a:spcBef>
              <a:spcAft>
                <a:spcPts val="0"/>
              </a:spcAft>
              <a:buClr>
                <a:schemeClr val="dk1"/>
              </a:buClr>
              <a:buSzPct val="61111"/>
              <a:buFont typeface="Arial"/>
              <a:buNone/>
            </a:pPr>
            <a:r>
              <a:rPr lang="en"/>
              <a:t>What if there was a better way to achieve goals than breeding? </a:t>
            </a:r>
            <a:endParaRPr/>
          </a:p>
          <a:p>
            <a:pPr indent="0" lvl="0" marL="0" rtl="0" algn="l">
              <a:spcBef>
                <a:spcPts val="1200"/>
              </a:spcBef>
              <a:spcAft>
                <a:spcPts val="1200"/>
              </a:spcAft>
              <a:buClr>
                <a:schemeClr val="dk1"/>
              </a:buClr>
              <a:buSzPct val="61111"/>
              <a:buFont typeface="Arial"/>
              <a:buNone/>
            </a:pPr>
            <a:r>
              <a:rPr lang="en"/>
              <a:t>Spoiler: There is!</a:t>
            </a:r>
            <a:endParaRPr/>
          </a:p>
        </p:txBody>
      </p:sp>
      <p:pic>
        <p:nvPicPr>
          <p:cNvPr id="481" name="Google Shape;481;p53"/>
          <p:cNvPicPr preferRelativeResize="0"/>
          <p:nvPr/>
        </p:nvPicPr>
        <p:blipFill rotWithShape="1">
          <a:blip r:embed="rId3">
            <a:alphaModFix/>
          </a:blip>
          <a:srcRect b="0" l="0" r="0" t="52269"/>
          <a:stretch/>
        </p:blipFill>
        <p:spPr>
          <a:xfrm>
            <a:off x="596938" y="1970288"/>
            <a:ext cx="7950111" cy="2454977"/>
          </a:xfrm>
          <a:prstGeom prst="rect">
            <a:avLst/>
          </a:prstGeom>
          <a:noFill/>
          <a:ln>
            <a:noFill/>
          </a:ln>
        </p:spPr>
      </p:pic>
      <p:sp>
        <p:nvSpPr>
          <p:cNvPr id="482" name="Google Shape;482;p53"/>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How can we change a crop plant’s genotype? </a:t>
            </a:r>
            <a:endParaRPr sz="1100"/>
          </a:p>
        </p:txBody>
      </p:sp>
      <p:sp>
        <p:nvSpPr>
          <p:cNvPr id="483" name="Google Shape;483;p53"/>
          <p:cNvSpPr txBox="1"/>
          <p:nvPr/>
        </p:nvSpPr>
        <p:spPr>
          <a:xfrm>
            <a:off x="5480750" y="4425275"/>
            <a:ext cx="309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2200CC"/>
                </a:solidFill>
                <a:hlinkClick r:id="rId4">
                  <a:extLst>
                    <a:ext uri="{A12FA001-AC4F-418D-AE19-62706E023703}">
                      <ahyp:hlinkClr val="tx"/>
                    </a:ext>
                  </a:extLst>
                </a:hlinkClick>
              </a:rPr>
              <a:t>https://gmoanswers.com/science-behind-gmos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4"/>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Genetic Modification: Discussion</a:t>
            </a:r>
            <a:endParaRPr sz="1100"/>
          </a:p>
        </p:txBody>
      </p:sp>
      <p:sp>
        <p:nvSpPr>
          <p:cNvPr id="489" name="Google Shape;489;p54"/>
          <p:cNvSpPr txBox="1"/>
          <p:nvPr>
            <p:ph idx="1" type="body"/>
          </p:nvPr>
        </p:nvSpPr>
        <p:spPr>
          <a:xfrm>
            <a:off x="457200" y="1369219"/>
            <a:ext cx="8229600" cy="32634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0"/>
              </a:spcAft>
              <a:buNone/>
            </a:pPr>
            <a:r>
              <a:rPr lang="en"/>
              <a:t>What do you already know about GMOs?</a:t>
            </a:r>
            <a:endParaRPr/>
          </a:p>
          <a:p>
            <a:pPr indent="0" lvl="0" marL="0" rtl="0" algn="l">
              <a:lnSpc>
                <a:spcPct val="100000"/>
              </a:lnSpc>
              <a:spcBef>
                <a:spcPts val="1200"/>
              </a:spcBef>
              <a:spcAft>
                <a:spcPts val="0"/>
              </a:spcAft>
              <a:buNone/>
            </a:pPr>
            <a:r>
              <a:rPr lang="en"/>
              <a:t>What do you think it means for a food to be genetically modified?</a:t>
            </a:r>
            <a:endParaRPr/>
          </a:p>
          <a:p>
            <a:pPr indent="0" lvl="0" marL="0" rtl="0" algn="l">
              <a:lnSpc>
                <a:spcPct val="100000"/>
              </a:lnSpc>
              <a:spcBef>
                <a:spcPts val="1200"/>
              </a:spcBef>
              <a:spcAft>
                <a:spcPts val="0"/>
              </a:spcAft>
              <a:buNone/>
            </a:pPr>
            <a:r>
              <a:rPr lang="en"/>
              <a:t>What are your impressions of genetic modification? What are they based on?</a:t>
            </a:r>
            <a:endParaRPr/>
          </a:p>
          <a:p>
            <a:pPr indent="0" lvl="0" marL="0" rtl="0" algn="l">
              <a:lnSpc>
                <a:spcPct val="100000"/>
              </a:lnSpc>
              <a:spcBef>
                <a:spcPts val="1200"/>
              </a:spcBef>
              <a:spcAft>
                <a:spcPts val="0"/>
              </a:spcAft>
              <a:buNone/>
            </a:pPr>
            <a:r>
              <a:rPr lang="en"/>
              <a:t>What types of things have you heard about GMOs? Good or Bad…</a:t>
            </a:r>
            <a:endParaRPr/>
          </a:p>
          <a:p>
            <a:pPr indent="0" lvl="0" marL="0" rtl="0" algn="l">
              <a:lnSpc>
                <a:spcPct val="100000"/>
              </a:lnSpc>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Alleles Can be Dominant or Recessive</a:t>
            </a:r>
            <a:endParaRPr sz="1100"/>
          </a:p>
        </p:txBody>
      </p:sp>
      <p:sp>
        <p:nvSpPr>
          <p:cNvPr id="105" name="Google Shape;105;p19"/>
          <p:cNvSpPr txBox="1"/>
          <p:nvPr/>
        </p:nvSpPr>
        <p:spPr>
          <a:xfrm>
            <a:off x="-56206" y="1921026"/>
            <a:ext cx="1839900" cy="6549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None/>
            </a:pPr>
            <a:r>
              <a:rPr b="1" i="0" lang="en" sz="2000" u="none" cap="none" strike="noStrike">
                <a:solidFill>
                  <a:schemeClr val="dk1"/>
                </a:solidFill>
                <a:latin typeface="Calibri"/>
                <a:ea typeface="Calibri"/>
                <a:cs typeface="Calibri"/>
                <a:sym typeface="Calibri"/>
              </a:rPr>
              <a:t>Homologous</a:t>
            </a:r>
            <a:endParaRPr sz="1500"/>
          </a:p>
          <a:p>
            <a:pPr indent="0" lvl="0" marL="0" marR="0" rtl="0" algn="ctr">
              <a:lnSpc>
                <a:spcPct val="80000"/>
              </a:lnSpc>
              <a:spcBef>
                <a:spcPts val="0"/>
              </a:spcBef>
              <a:spcAft>
                <a:spcPts val="0"/>
              </a:spcAft>
              <a:buNone/>
            </a:pPr>
            <a:r>
              <a:rPr b="1" i="0" lang="en" sz="2000" u="none" cap="none" strike="noStrike">
                <a:solidFill>
                  <a:schemeClr val="dk1"/>
                </a:solidFill>
                <a:latin typeface="Calibri"/>
                <a:ea typeface="Calibri"/>
                <a:cs typeface="Calibri"/>
                <a:sym typeface="Calibri"/>
              </a:rPr>
              <a:t>pair of</a:t>
            </a:r>
            <a:endParaRPr sz="1500"/>
          </a:p>
          <a:p>
            <a:pPr indent="0" lvl="0" marL="0" marR="0" rtl="0" algn="ctr">
              <a:lnSpc>
                <a:spcPct val="90000"/>
              </a:lnSpc>
              <a:spcBef>
                <a:spcPts val="0"/>
              </a:spcBef>
              <a:spcAft>
                <a:spcPts val="0"/>
              </a:spcAft>
              <a:buNone/>
            </a:pPr>
            <a:r>
              <a:rPr b="1" i="0" lang="en" sz="2000" u="none" cap="none" strike="noStrike">
                <a:solidFill>
                  <a:schemeClr val="dk1"/>
                </a:solidFill>
                <a:latin typeface="Calibri"/>
                <a:ea typeface="Calibri"/>
                <a:cs typeface="Calibri"/>
                <a:sym typeface="Calibri"/>
              </a:rPr>
              <a:t>chromosomes</a:t>
            </a:r>
            <a:endParaRPr sz="1500"/>
          </a:p>
        </p:txBody>
      </p:sp>
      <p:sp>
        <p:nvSpPr>
          <p:cNvPr id="106" name="Google Shape;106;p19"/>
          <p:cNvSpPr/>
          <p:nvPr/>
        </p:nvSpPr>
        <p:spPr>
          <a:xfrm>
            <a:off x="1589363" y="1373475"/>
            <a:ext cx="471000" cy="2034600"/>
          </a:xfrm>
          <a:prstGeom prst="leftBrace">
            <a:avLst>
              <a:gd fmla="val 719" name="adj1"/>
              <a:gd fmla="val 47349" name="adj2"/>
            </a:avLst>
          </a:prstGeom>
          <a:noFill/>
          <a:ln cap="flat" cmpd="sng" w="254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107" name="Google Shape;107;p19"/>
          <p:cNvSpPr txBox="1"/>
          <p:nvPr/>
        </p:nvSpPr>
        <p:spPr>
          <a:xfrm>
            <a:off x="451998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B</a:t>
            </a:r>
            <a:endParaRPr b="1" sz="2000">
              <a:latin typeface="Calibri"/>
              <a:ea typeface="Calibri"/>
              <a:cs typeface="Calibri"/>
              <a:sym typeface="Calibri"/>
            </a:endParaRPr>
          </a:p>
        </p:txBody>
      </p:sp>
      <p:sp>
        <p:nvSpPr>
          <p:cNvPr id="108" name="Google Shape;108;p19"/>
          <p:cNvSpPr txBox="1"/>
          <p:nvPr/>
        </p:nvSpPr>
        <p:spPr>
          <a:xfrm>
            <a:off x="451998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B</a:t>
            </a:r>
            <a:endParaRPr b="1" sz="2000">
              <a:latin typeface="Calibri"/>
              <a:ea typeface="Calibri"/>
              <a:cs typeface="Calibri"/>
              <a:sym typeface="Calibri"/>
            </a:endParaRPr>
          </a:p>
        </p:txBody>
      </p:sp>
      <p:sp>
        <p:nvSpPr>
          <p:cNvPr id="109" name="Google Shape;109;p19"/>
          <p:cNvSpPr txBox="1"/>
          <p:nvPr/>
        </p:nvSpPr>
        <p:spPr>
          <a:xfrm>
            <a:off x="3125344" y="3359381"/>
            <a:ext cx="63771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Genotype: 	BB		   aa			     Dd</a:t>
            </a:r>
            <a:endParaRPr b="1" sz="2000">
              <a:latin typeface="Calibri"/>
              <a:ea typeface="Calibri"/>
              <a:cs typeface="Calibri"/>
              <a:sym typeface="Calibri"/>
            </a:endParaRPr>
          </a:p>
        </p:txBody>
      </p:sp>
      <p:sp>
        <p:nvSpPr>
          <p:cNvPr id="110" name="Google Shape;110;p19"/>
          <p:cNvSpPr txBox="1"/>
          <p:nvPr/>
        </p:nvSpPr>
        <p:spPr>
          <a:xfrm>
            <a:off x="543438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a</a:t>
            </a:r>
            <a:endParaRPr b="1" sz="2000">
              <a:latin typeface="Calibri"/>
              <a:ea typeface="Calibri"/>
              <a:cs typeface="Calibri"/>
              <a:sym typeface="Calibri"/>
            </a:endParaRPr>
          </a:p>
        </p:txBody>
      </p:sp>
      <p:sp>
        <p:nvSpPr>
          <p:cNvPr id="111" name="Google Shape;111;p19"/>
          <p:cNvSpPr txBox="1"/>
          <p:nvPr/>
        </p:nvSpPr>
        <p:spPr>
          <a:xfrm>
            <a:off x="543438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a</a:t>
            </a:r>
            <a:endParaRPr b="1" sz="2000">
              <a:latin typeface="Calibri"/>
              <a:ea typeface="Calibri"/>
              <a:cs typeface="Calibri"/>
              <a:sym typeface="Calibri"/>
            </a:endParaRPr>
          </a:p>
        </p:txBody>
      </p:sp>
      <p:sp>
        <p:nvSpPr>
          <p:cNvPr id="112" name="Google Shape;112;p19"/>
          <p:cNvSpPr txBox="1"/>
          <p:nvPr/>
        </p:nvSpPr>
        <p:spPr>
          <a:xfrm>
            <a:off x="6863138" y="101623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d</a:t>
            </a:r>
            <a:endParaRPr b="1" sz="2000">
              <a:latin typeface="Calibri"/>
              <a:ea typeface="Calibri"/>
              <a:cs typeface="Calibri"/>
              <a:sym typeface="Calibri"/>
            </a:endParaRPr>
          </a:p>
        </p:txBody>
      </p:sp>
      <p:sp>
        <p:nvSpPr>
          <p:cNvPr id="113" name="Google Shape;113;p19"/>
          <p:cNvSpPr txBox="1"/>
          <p:nvPr/>
        </p:nvSpPr>
        <p:spPr>
          <a:xfrm>
            <a:off x="928255" y="4206980"/>
            <a:ext cx="8105100" cy="808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Homozygous: same allele on both homologous chromosomes</a:t>
            </a:r>
            <a:endParaRPr sz="1100"/>
          </a:p>
          <a:p>
            <a:pPr indent="0" lvl="0" marL="0" marR="0" rtl="0" algn="l">
              <a:spcBef>
                <a:spcPts val="0"/>
              </a:spcBef>
              <a:spcAft>
                <a:spcPts val="0"/>
              </a:spcAft>
              <a:buNone/>
            </a:pPr>
            <a:r>
              <a:rPr lang="en" sz="2400">
                <a:solidFill>
                  <a:schemeClr val="dk1"/>
                </a:solidFill>
                <a:latin typeface="Calibri"/>
                <a:ea typeface="Calibri"/>
                <a:cs typeface="Calibri"/>
                <a:sym typeface="Calibri"/>
              </a:rPr>
              <a:t>Heterozygous: different alleles on homologous chromosomes</a:t>
            </a:r>
            <a:endParaRPr sz="1100"/>
          </a:p>
        </p:txBody>
      </p:sp>
      <p:pic>
        <p:nvPicPr>
          <p:cNvPr id="114" name="Google Shape;114;p19"/>
          <p:cNvPicPr preferRelativeResize="0"/>
          <p:nvPr/>
        </p:nvPicPr>
        <p:blipFill>
          <a:blip r:embed="rId3">
            <a:alphaModFix/>
          </a:blip>
          <a:stretch>
            <a:fillRect/>
          </a:stretch>
        </p:blipFill>
        <p:spPr>
          <a:xfrm>
            <a:off x="1942211" y="1360788"/>
            <a:ext cx="7087489" cy="1875822"/>
          </a:xfrm>
          <a:prstGeom prst="rect">
            <a:avLst/>
          </a:prstGeom>
          <a:noFill/>
          <a:ln>
            <a:noFill/>
          </a:ln>
        </p:spPr>
      </p:pic>
      <p:sp>
        <p:nvSpPr>
          <p:cNvPr id="115" name="Google Shape;115;p19"/>
          <p:cNvSpPr txBox="1"/>
          <p:nvPr/>
        </p:nvSpPr>
        <p:spPr>
          <a:xfrm>
            <a:off x="6863138" y="2216381"/>
            <a:ext cx="2523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latin typeface="Calibri"/>
                <a:ea typeface="Calibri"/>
                <a:cs typeface="Calibri"/>
                <a:sym typeface="Calibri"/>
              </a:rPr>
              <a:t>D</a:t>
            </a:r>
            <a:endParaRPr b="1" sz="2000">
              <a:latin typeface="Calibri"/>
              <a:ea typeface="Calibri"/>
              <a:cs typeface="Calibri"/>
              <a:sym typeface="Calibri"/>
            </a:endParaRPr>
          </a:p>
        </p:txBody>
      </p:sp>
      <p:sp>
        <p:nvSpPr>
          <p:cNvPr id="116" name="Google Shape;116;p19"/>
          <p:cNvSpPr txBox="1"/>
          <p:nvPr/>
        </p:nvSpPr>
        <p:spPr>
          <a:xfrm>
            <a:off x="4177088" y="3702281"/>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dominant</a:t>
            </a:r>
            <a:endParaRPr sz="1100">
              <a:latin typeface="Calibri"/>
              <a:ea typeface="Calibri"/>
              <a:cs typeface="Calibri"/>
              <a:sym typeface="Calibri"/>
            </a:endParaRPr>
          </a:p>
        </p:txBody>
      </p:sp>
      <p:sp>
        <p:nvSpPr>
          <p:cNvPr id="117" name="Google Shape;117;p19"/>
          <p:cNvSpPr txBox="1"/>
          <p:nvPr/>
        </p:nvSpPr>
        <p:spPr>
          <a:xfrm>
            <a:off x="5287488" y="3693656"/>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recessive</a:t>
            </a:r>
            <a:endParaRPr sz="1100">
              <a:latin typeface="Calibri"/>
              <a:ea typeface="Calibri"/>
              <a:cs typeface="Calibri"/>
              <a:sym typeface="Calibri"/>
            </a:endParaRPr>
          </a:p>
        </p:txBody>
      </p:sp>
      <p:sp>
        <p:nvSpPr>
          <p:cNvPr id="118" name="Google Shape;118;p19"/>
          <p:cNvSpPr txBox="1"/>
          <p:nvPr/>
        </p:nvSpPr>
        <p:spPr>
          <a:xfrm>
            <a:off x="6825038" y="3702281"/>
            <a:ext cx="1051500" cy="307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Heterozygous</a:t>
            </a:r>
            <a:endParaRPr sz="11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5"/>
          <p:cNvSpPr txBox="1"/>
          <p:nvPr>
            <p:ph type="title"/>
          </p:nvPr>
        </p:nvSpPr>
        <p:spPr>
          <a:xfrm>
            <a:off x="471488" y="205383"/>
            <a:ext cx="5915100" cy="745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5" name="Google Shape;495;p55"/>
          <p:cNvSpPr txBox="1"/>
          <p:nvPr>
            <p:ph idx="1" type="body"/>
          </p:nvPr>
        </p:nvSpPr>
        <p:spPr>
          <a:xfrm>
            <a:off x="471488" y="1026914"/>
            <a:ext cx="5915100" cy="24477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496" name="Google Shape;496;p55"/>
          <p:cNvPicPr preferRelativeResize="0"/>
          <p:nvPr/>
        </p:nvPicPr>
        <p:blipFill>
          <a:blip r:embed="rId3">
            <a:alphaModFix/>
          </a:blip>
          <a:stretch>
            <a:fillRect/>
          </a:stretch>
        </p:blipFill>
        <p:spPr>
          <a:xfrm>
            <a:off x="926825" y="0"/>
            <a:ext cx="7110349" cy="5016500"/>
          </a:xfrm>
          <a:prstGeom prst="rect">
            <a:avLst/>
          </a:prstGeom>
          <a:noFill/>
          <a:ln>
            <a:noFill/>
          </a:ln>
        </p:spPr>
      </p:pic>
      <p:sp>
        <p:nvSpPr>
          <p:cNvPr id="497" name="Google Shape;497;p55"/>
          <p:cNvSpPr txBox="1"/>
          <p:nvPr/>
        </p:nvSpPr>
        <p:spPr>
          <a:xfrm>
            <a:off x="926825" y="4934850"/>
            <a:ext cx="735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rgbClr val="2200CC"/>
                </a:solidFill>
                <a:hlinkClick r:id="rId4">
                  <a:extLst>
                    <a:ext uri="{A12FA001-AC4F-418D-AE19-62706E023703}">
                      <ahyp:hlinkClr val="tx"/>
                    </a:ext>
                  </a:extLst>
                </a:hlinkClick>
              </a:rPr>
              <a:t>https://geneticliteracyproject.org/gmo-faq/what-are-mutagenized-crops-and-why-they-are-not-labeled-and-regulated/</a:t>
            </a:r>
            <a:endParaRPr sz="1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3" name="Google Shape;503;p5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504" name="Google Shape;504;p56"/>
          <p:cNvPicPr preferRelativeResize="0"/>
          <p:nvPr/>
        </p:nvPicPr>
        <p:blipFill>
          <a:blip r:embed="rId3">
            <a:alphaModFix/>
          </a:blip>
          <a:stretch>
            <a:fillRect/>
          </a:stretch>
        </p:blipFill>
        <p:spPr>
          <a:xfrm>
            <a:off x="0" y="567514"/>
            <a:ext cx="9144002" cy="4008473"/>
          </a:xfrm>
          <a:prstGeom prst="rect">
            <a:avLst/>
          </a:prstGeom>
          <a:noFill/>
          <a:ln>
            <a:noFill/>
          </a:ln>
        </p:spPr>
      </p:pic>
      <p:sp>
        <p:nvSpPr>
          <p:cNvPr id="505" name="Google Shape;505;p56"/>
          <p:cNvSpPr txBox="1"/>
          <p:nvPr/>
        </p:nvSpPr>
        <p:spPr>
          <a:xfrm>
            <a:off x="0" y="4575975"/>
            <a:ext cx="457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https://gmoanswers.com/science-behind-gmos</a:t>
            </a:r>
            <a:endParaRPr sz="1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7"/>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Artificial selection: Domestication and </a:t>
            </a:r>
            <a:r>
              <a:rPr b="1" lang="en" sz="3000">
                <a:solidFill>
                  <a:schemeClr val="dk1"/>
                </a:solidFill>
                <a:latin typeface="Calibri"/>
                <a:ea typeface="Calibri"/>
                <a:cs typeface="Calibri"/>
                <a:sym typeface="Calibri"/>
              </a:rPr>
              <a:t>Breeding</a:t>
            </a:r>
            <a:endParaRPr sz="1100"/>
          </a:p>
        </p:txBody>
      </p:sp>
      <p:sp>
        <p:nvSpPr>
          <p:cNvPr id="511" name="Google Shape;511;p57"/>
          <p:cNvSpPr txBox="1"/>
          <p:nvPr>
            <p:ph idx="1" type="body"/>
          </p:nvPr>
        </p:nvSpPr>
        <p:spPr>
          <a:xfrm>
            <a:off x="457200" y="1069175"/>
            <a:ext cx="3371400" cy="3607800"/>
          </a:xfrm>
          <a:prstGeom prst="rect">
            <a:avLst/>
          </a:prstGeom>
        </p:spPr>
        <p:txBody>
          <a:bodyPr anchorCtr="0" anchor="t" bIns="34275" lIns="68575" spcFirstLastPara="1" rIns="68575" wrap="square" tIns="34275">
            <a:normAutofit/>
          </a:bodyPr>
          <a:lstStyle/>
          <a:p>
            <a:pPr indent="-254000" lvl="0" marL="342900" rtl="0" algn="l">
              <a:spcBef>
                <a:spcPts val="800"/>
              </a:spcBef>
              <a:spcAft>
                <a:spcPts val="0"/>
              </a:spcAft>
              <a:buSzPts val="1400"/>
              <a:buChar char="●"/>
            </a:pPr>
            <a:r>
              <a:rPr lang="en"/>
              <a:t>Relies on random mutation</a:t>
            </a:r>
            <a:endParaRPr/>
          </a:p>
          <a:p>
            <a:pPr indent="-254000" lvl="0" marL="342900" rtl="0" algn="l">
              <a:spcBef>
                <a:spcPts val="800"/>
              </a:spcBef>
              <a:spcAft>
                <a:spcPts val="0"/>
              </a:spcAft>
              <a:buSzPts val="1400"/>
              <a:buChar char="●"/>
            </a:pPr>
            <a:r>
              <a:rPr lang="en"/>
              <a:t>Humans select plants with advantageous traits</a:t>
            </a:r>
            <a:endParaRPr/>
          </a:p>
          <a:p>
            <a:pPr indent="0" lvl="0" marL="0" rtl="0" algn="l">
              <a:spcBef>
                <a:spcPts val="800"/>
              </a:spcBef>
              <a:spcAft>
                <a:spcPts val="0"/>
              </a:spcAft>
              <a:buNone/>
            </a:pPr>
            <a:r>
              <a:t/>
            </a:r>
            <a:endParaRPr/>
          </a:p>
          <a:p>
            <a:pPr indent="0" lvl="0" marL="0" rtl="0" algn="l">
              <a:spcBef>
                <a:spcPts val="1200"/>
              </a:spcBef>
              <a:spcAft>
                <a:spcPts val="0"/>
              </a:spcAft>
              <a:buNone/>
            </a:pPr>
            <a:r>
              <a:rPr lang="en"/>
              <a:t>Possible disadvantages:</a:t>
            </a:r>
            <a:endParaRPr strike="sngStrike"/>
          </a:p>
          <a:p>
            <a:pPr indent="-254000" lvl="0" marL="342900" rtl="0" algn="l">
              <a:spcBef>
                <a:spcPts val="1200"/>
              </a:spcBef>
              <a:spcAft>
                <a:spcPts val="0"/>
              </a:spcAft>
              <a:buSzPts val="1400"/>
              <a:buChar char="●"/>
            </a:pPr>
            <a:r>
              <a:rPr lang="en"/>
              <a:t>Slow</a:t>
            </a:r>
            <a:endParaRPr/>
          </a:p>
          <a:p>
            <a:pPr indent="-254000" lvl="0" marL="342900" rtl="0" algn="l">
              <a:spcBef>
                <a:spcPts val="800"/>
              </a:spcBef>
              <a:spcAft>
                <a:spcPts val="800"/>
              </a:spcAft>
              <a:buSzPts val="1400"/>
              <a:buChar char="●"/>
            </a:pPr>
            <a:r>
              <a:rPr lang="en"/>
              <a:t>P</a:t>
            </a:r>
            <a:r>
              <a:rPr lang="en"/>
              <a:t>otentially selects against other valuable traits like disease &amp; pest resistance</a:t>
            </a:r>
            <a:endParaRPr/>
          </a:p>
        </p:txBody>
      </p:sp>
      <p:pic>
        <p:nvPicPr>
          <p:cNvPr id="512" name="Google Shape;512;p57"/>
          <p:cNvPicPr preferRelativeResize="0"/>
          <p:nvPr/>
        </p:nvPicPr>
        <p:blipFill>
          <a:blip r:embed="rId3">
            <a:alphaModFix/>
          </a:blip>
          <a:stretch>
            <a:fillRect/>
          </a:stretch>
        </p:blipFill>
        <p:spPr>
          <a:xfrm>
            <a:off x="4888481" y="2764631"/>
            <a:ext cx="3061286" cy="2308219"/>
          </a:xfrm>
          <a:prstGeom prst="rect">
            <a:avLst/>
          </a:prstGeom>
          <a:noFill/>
          <a:ln>
            <a:noFill/>
          </a:ln>
        </p:spPr>
      </p:pic>
      <p:sp>
        <p:nvSpPr>
          <p:cNvPr id="513" name="Google Shape;513;p57"/>
          <p:cNvSpPr txBox="1"/>
          <p:nvPr/>
        </p:nvSpPr>
        <p:spPr>
          <a:xfrm>
            <a:off x="6982781" y="2971200"/>
            <a:ext cx="1578900" cy="384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u="sng">
                <a:solidFill>
                  <a:srgbClr val="2200CC"/>
                </a:solidFill>
                <a:hlinkClick r:id="rId4">
                  <a:extLst>
                    <a:ext uri="{A12FA001-AC4F-418D-AE19-62706E023703}">
                      <ahyp:hlinkClr val="tx"/>
                    </a:ext>
                  </a:extLst>
                </a:hlinkClick>
              </a:rPr>
              <a:t>https://pubs.acs.org/doi/10.1021/jf305531j</a:t>
            </a:r>
            <a:endParaRPr sz="1100"/>
          </a:p>
        </p:txBody>
      </p:sp>
      <p:pic>
        <p:nvPicPr>
          <p:cNvPr id="514" name="Google Shape;514;p57"/>
          <p:cNvPicPr preferRelativeResize="0"/>
          <p:nvPr/>
        </p:nvPicPr>
        <p:blipFill>
          <a:blip r:embed="rId5">
            <a:alphaModFix/>
          </a:blip>
          <a:stretch>
            <a:fillRect/>
          </a:stretch>
        </p:blipFill>
        <p:spPr>
          <a:xfrm>
            <a:off x="5201531" y="917156"/>
            <a:ext cx="2904844" cy="1847475"/>
          </a:xfrm>
          <a:prstGeom prst="rect">
            <a:avLst/>
          </a:prstGeom>
          <a:noFill/>
          <a:ln>
            <a:noFill/>
          </a:ln>
        </p:spPr>
      </p:pic>
      <p:cxnSp>
        <p:nvCxnSpPr>
          <p:cNvPr id="515" name="Google Shape;515;p57"/>
          <p:cNvCxnSpPr/>
          <p:nvPr/>
        </p:nvCxnSpPr>
        <p:spPr>
          <a:xfrm flipH="1" rot="10800000">
            <a:off x="4036527" y="4007328"/>
            <a:ext cx="644100" cy="7500"/>
          </a:xfrm>
          <a:prstGeom prst="straightConnector1">
            <a:avLst/>
          </a:prstGeom>
          <a:noFill/>
          <a:ln cap="flat" cmpd="sng" w="38100">
            <a:solidFill>
              <a:schemeClr val="dk1"/>
            </a:solidFill>
            <a:prstDash val="solid"/>
            <a:miter lim="800000"/>
            <a:headEnd len="sm" w="sm"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58"/>
          <p:cNvPicPr preferRelativeResize="0"/>
          <p:nvPr/>
        </p:nvPicPr>
        <p:blipFill rotWithShape="1">
          <a:blip r:embed="rId3">
            <a:alphaModFix/>
          </a:blip>
          <a:srcRect b="0" l="0" r="0" t="13103"/>
          <a:stretch/>
        </p:blipFill>
        <p:spPr>
          <a:xfrm>
            <a:off x="5160534" y="2471893"/>
            <a:ext cx="3830193" cy="2371676"/>
          </a:xfrm>
          <a:prstGeom prst="rect">
            <a:avLst/>
          </a:prstGeom>
          <a:noFill/>
          <a:ln>
            <a:noFill/>
          </a:ln>
        </p:spPr>
      </p:pic>
      <p:pic>
        <p:nvPicPr>
          <p:cNvPr id="521" name="Google Shape;521;p58"/>
          <p:cNvPicPr preferRelativeResize="0"/>
          <p:nvPr/>
        </p:nvPicPr>
        <p:blipFill rotWithShape="1">
          <a:blip r:embed="rId4">
            <a:alphaModFix/>
          </a:blip>
          <a:srcRect b="10297" l="0" r="0" t="0"/>
          <a:stretch/>
        </p:blipFill>
        <p:spPr>
          <a:xfrm>
            <a:off x="6512578" y="46331"/>
            <a:ext cx="2429531" cy="1814625"/>
          </a:xfrm>
          <a:prstGeom prst="rect">
            <a:avLst/>
          </a:prstGeom>
          <a:noFill/>
          <a:ln>
            <a:noFill/>
          </a:ln>
        </p:spPr>
      </p:pic>
      <p:sp>
        <p:nvSpPr>
          <p:cNvPr id="522" name="Google Shape;522;p58"/>
          <p:cNvSpPr txBox="1"/>
          <p:nvPr/>
        </p:nvSpPr>
        <p:spPr>
          <a:xfrm>
            <a:off x="5867466" y="1860956"/>
            <a:ext cx="3074700" cy="5079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800" u="sng">
                <a:solidFill>
                  <a:schemeClr val="hlink"/>
                </a:solidFill>
                <a:latin typeface="Calibri"/>
                <a:ea typeface="Calibri"/>
                <a:cs typeface="Calibri"/>
                <a:sym typeface="Calibri"/>
                <a:hlinkClick r:id="rId5"/>
              </a:rPr>
              <a:t>https://www.semanticscholar.org/paper/Seedless-fruit-pummelo-induced-by-Gamma-Ray-Fruit-Mariana-Arisah/5c498d1ccc3510b691d6aecbc5975add29ca441c</a:t>
            </a:r>
            <a:r>
              <a:rPr lang="en" sz="800">
                <a:latin typeface="Calibri"/>
                <a:ea typeface="Calibri"/>
                <a:cs typeface="Calibri"/>
                <a:sym typeface="Calibri"/>
              </a:rPr>
              <a:t> Fig. 1</a:t>
            </a:r>
            <a:endParaRPr sz="800">
              <a:latin typeface="Calibri"/>
              <a:ea typeface="Calibri"/>
              <a:cs typeface="Calibri"/>
              <a:sym typeface="Calibri"/>
            </a:endParaRPr>
          </a:p>
        </p:txBody>
      </p:sp>
      <p:sp>
        <p:nvSpPr>
          <p:cNvPr id="523" name="Google Shape;523;p58"/>
          <p:cNvSpPr txBox="1"/>
          <p:nvPr/>
        </p:nvSpPr>
        <p:spPr>
          <a:xfrm>
            <a:off x="241331" y="46331"/>
            <a:ext cx="61002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Genetic Engineering</a:t>
            </a:r>
            <a:endParaRPr sz="1100"/>
          </a:p>
        </p:txBody>
      </p:sp>
      <p:sp>
        <p:nvSpPr>
          <p:cNvPr id="524" name="Google Shape;524;p58"/>
          <p:cNvSpPr txBox="1"/>
          <p:nvPr/>
        </p:nvSpPr>
        <p:spPr>
          <a:xfrm>
            <a:off x="4729838" y="1264688"/>
            <a:ext cx="1690500" cy="401700"/>
          </a:xfrm>
          <a:prstGeom prst="rect">
            <a:avLst/>
          </a:prstGeom>
          <a:noFill/>
          <a:ln>
            <a:noFill/>
          </a:ln>
        </p:spPr>
        <p:txBody>
          <a:bodyPr anchorCtr="0" anchor="t" bIns="68575" lIns="68575" spcFirstLastPara="1" rIns="68575" wrap="square" tIns="68575">
            <a:spAutoFit/>
          </a:bodyPr>
          <a:lstStyle/>
          <a:p>
            <a:pPr indent="0" lvl="0" marL="0" rtl="0" algn="r">
              <a:lnSpc>
                <a:spcPct val="90000"/>
              </a:lnSpc>
              <a:spcBef>
                <a:spcPts val="800"/>
              </a:spcBef>
              <a:spcAft>
                <a:spcPts val="800"/>
              </a:spcAft>
              <a:buNone/>
            </a:pPr>
            <a:r>
              <a:rPr lang="en" sz="1900">
                <a:solidFill>
                  <a:schemeClr val="dk1"/>
                </a:solidFill>
                <a:latin typeface="Calibri"/>
                <a:ea typeface="Calibri"/>
                <a:cs typeface="Calibri"/>
                <a:sym typeface="Calibri"/>
              </a:rPr>
              <a:t>Mutagenesis</a:t>
            </a:r>
            <a:endParaRPr sz="800"/>
          </a:p>
        </p:txBody>
      </p:sp>
      <p:sp>
        <p:nvSpPr>
          <p:cNvPr id="525" name="Google Shape;525;p58"/>
          <p:cNvSpPr txBox="1"/>
          <p:nvPr/>
        </p:nvSpPr>
        <p:spPr>
          <a:xfrm>
            <a:off x="5160525" y="4843575"/>
            <a:ext cx="1259700" cy="277200"/>
          </a:xfrm>
          <a:prstGeom prst="rect">
            <a:avLst/>
          </a:prstGeom>
          <a:noFill/>
          <a:ln>
            <a:noFill/>
          </a:ln>
        </p:spPr>
        <p:txBody>
          <a:bodyPr anchorCtr="0" anchor="t" bIns="68575" lIns="68575" spcFirstLastPara="1" rIns="68575" wrap="square" tIns="68575">
            <a:spAutoFit/>
          </a:bodyPr>
          <a:lstStyle/>
          <a:p>
            <a:pPr indent="0" lvl="0" marL="25400" rtl="0" algn="l">
              <a:lnSpc>
                <a:spcPct val="115000"/>
              </a:lnSpc>
              <a:spcBef>
                <a:spcPts val="0"/>
              </a:spcBef>
              <a:spcAft>
                <a:spcPts val="200"/>
              </a:spcAft>
              <a:buNone/>
            </a:pPr>
            <a:r>
              <a:rPr lang="en" sz="900">
                <a:solidFill>
                  <a:srgbClr val="536471"/>
                </a:solidFill>
                <a:uFill>
                  <a:noFill/>
                </a:uFill>
                <a:latin typeface="Roboto"/>
                <a:ea typeface="Roboto"/>
                <a:cs typeface="Roboto"/>
                <a:sym typeface="Roboto"/>
                <a:hlinkClick r:id="rId6">
                  <a:extLst>
                    <a:ext uri="{A12FA001-AC4F-418D-AE19-62706E023703}">
                      <ahyp:hlinkClr val="tx"/>
                    </a:ext>
                  </a:extLst>
                </a:hlinkClick>
              </a:rPr>
              <a:t>@AgBioWorld twitter</a:t>
            </a:r>
            <a:endParaRPr sz="900">
              <a:solidFill>
                <a:srgbClr val="536471"/>
              </a:solidFill>
              <a:uFill>
                <a:noFill/>
              </a:uFill>
              <a:latin typeface="Roboto"/>
              <a:ea typeface="Roboto"/>
              <a:cs typeface="Roboto"/>
              <a:sym typeface="Roboto"/>
              <a:hlinkClick r:id="rId7">
                <a:extLst>
                  <a:ext uri="{A12FA001-AC4F-418D-AE19-62706E023703}">
                    <ahyp:hlinkClr val="tx"/>
                  </a:ext>
                </a:extLst>
              </a:hlinkClick>
            </a:endParaRPr>
          </a:p>
        </p:txBody>
      </p:sp>
      <p:pic>
        <p:nvPicPr>
          <p:cNvPr id="526" name="Google Shape;526;p58"/>
          <p:cNvPicPr preferRelativeResize="0"/>
          <p:nvPr/>
        </p:nvPicPr>
        <p:blipFill rotWithShape="1">
          <a:blip r:embed="rId8">
            <a:alphaModFix/>
          </a:blip>
          <a:srcRect b="39751" l="63008" r="1174" t="12111"/>
          <a:stretch/>
        </p:blipFill>
        <p:spPr>
          <a:xfrm>
            <a:off x="104616" y="1593344"/>
            <a:ext cx="4292175" cy="2754213"/>
          </a:xfrm>
          <a:prstGeom prst="rect">
            <a:avLst/>
          </a:prstGeom>
          <a:noFill/>
          <a:ln>
            <a:noFill/>
          </a:ln>
        </p:spPr>
      </p:pic>
      <p:sp>
        <p:nvSpPr>
          <p:cNvPr id="527" name="Google Shape;527;p58"/>
          <p:cNvSpPr txBox="1"/>
          <p:nvPr/>
        </p:nvSpPr>
        <p:spPr>
          <a:xfrm>
            <a:off x="500738" y="2807738"/>
            <a:ext cx="1690500" cy="374100"/>
          </a:xfrm>
          <a:prstGeom prst="rect">
            <a:avLst/>
          </a:prstGeom>
          <a:solidFill>
            <a:schemeClr val="lt1"/>
          </a:solidFill>
          <a:ln>
            <a:noFill/>
          </a:ln>
        </p:spPr>
        <p:txBody>
          <a:bodyPr anchorCtr="0" anchor="t" bIns="68575" lIns="68575" spcFirstLastPara="1" rIns="68575" wrap="square" tIns="68575">
            <a:spAutoFit/>
          </a:bodyPr>
          <a:lstStyle/>
          <a:p>
            <a:pPr indent="0" lvl="0" marL="0" rtl="0" algn="ctr">
              <a:lnSpc>
                <a:spcPct val="90000"/>
              </a:lnSpc>
              <a:spcBef>
                <a:spcPts val="800"/>
              </a:spcBef>
              <a:spcAft>
                <a:spcPts val="800"/>
              </a:spcAft>
              <a:buNone/>
            </a:pPr>
            <a:r>
              <a:rPr lang="en" sz="1700">
                <a:solidFill>
                  <a:schemeClr val="dk1"/>
                </a:solidFill>
                <a:latin typeface="Calibri"/>
                <a:ea typeface="Calibri"/>
                <a:cs typeface="Calibri"/>
                <a:sym typeface="Calibri"/>
              </a:rPr>
              <a:t>Transgenic Plants</a:t>
            </a:r>
            <a:endParaRPr sz="700"/>
          </a:p>
        </p:txBody>
      </p:sp>
      <p:sp>
        <p:nvSpPr>
          <p:cNvPr id="528" name="Google Shape;528;p58"/>
          <p:cNvSpPr txBox="1"/>
          <p:nvPr/>
        </p:nvSpPr>
        <p:spPr>
          <a:xfrm>
            <a:off x="2672438" y="2807738"/>
            <a:ext cx="1690500" cy="374100"/>
          </a:xfrm>
          <a:prstGeom prst="rect">
            <a:avLst/>
          </a:prstGeom>
          <a:solidFill>
            <a:schemeClr val="lt1"/>
          </a:solidFill>
          <a:ln>
            <a:noFill/>
          </a:ln>
        </p:spPr>
        <p:txBody>
          <a:bodyPr anchorCtr="0" anchor="t" bIns="68575" lIns="68575" spcFirstLastPara="1" rIns="68575" wrap="square" tIns="68575">
            <a:spAutoFit/>
          </a:bodyPr>
          <a:lstStyle/>
          <a:p>
            <a:pPr indent="0" lvl="0" marL="0" rtl="0" algn="ctr">
              <a:lnSpc>
                <a:spcPct val="90000"/>
              </a:lnSpc>
              <a:spcBef>
                <a:spcPts val="800"/>
              </a:spcBef>
              <a:spcAft>
                <a:spcPts val="800"/>
              </a:spcAft>
              <a:buNone/>
            </a:pPr>
            <a:r>
              <a:rPr lang="en" sz="1700">
                <a:solidFill>
                  <a:schemeClr val="dk1"/>
                </a:solidFill>
                <a:latin typeface="Calibri"/>
                <a:ea typeface="Calibri"/>
                <a:cs typeface="Calibri"/>
                <a:sym typeface="Calibri"/>
              </a:rPr>
              <a:t>Gene Editing</a:t>
            </a:r>
            <a:endParaRPr sz="700"/>
          </a:p>
        </p:txBody>
      </p:sp>
      <p:sp>
        <p:nvSpPr>
          <p:cNvPr id="529" name="Google Shape;529;p58"/>
          <p:cNvSpPr txBox="1"/>
          <p:nvPr/>
        </p:nvSpPr>
        <p:spPr>
          <a:xfrm>
            <a:off x="104625" y="4428075"/>
            <a:ext cx="4292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2200CC"/>
                </a:solidFill>
                <a:uFill>
                  <a:noFill/>
                </a:uFill>
                <a:hlinkClick r:id="rId9">
                  <a:extLst>
                    <a:ext uri="{A12FA001-AC4F-418D-AE19-62706E023703}">
                      <ahyp:hlinkClr val="tx"/>
                    </a:ext>
                  </a:extLst>
                </a:hlinkClick>
              </a:rPr>
              <a:t>https://www.aces.edu/blog/topics/fruits-vegetables-urban/gmo-food-facts-bioengineered-crops/</a:t>
            </a:r>
            <a:endParaRPr sz="1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9"/>
          <p:cNvSpPr txBox="1"/>
          <p:nvPr/>
        </p:nvSpPr>
        <p:spPr>
          <a:xfrm>
            <a:off x="457200" y="46331"/>
            <a:ext cx="80295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CRISPR</a:t>
            </a:r>
            <a:endParaRPr sz="1100"/>
          </a:p>
        </p:txBody>
      </p:sp>
      <p:pic>
        <p:nvPicPr>
          <p:cNvPr id="535" name="Google Shape;535;p59"/>
          <p:cNvPicPr preferRelativeResize="0"/>
          <p:nvPr/>
        </p:nvPicPr>
        <p:blipFill>
          <a:blip r:embed="rId3">
            <a:alphaModFix/>
          </a:blip>
          <a:stretch>
            <a:fillRect/>
          </a:stretch>
        </p:blipFill>
        <p:spPr>
          <a:xfrm>
            <a:off x="597749" y="1070275"/>
            <a:ext cx="7948493" cy="3850375"/>
          </a:xfrm>
          <a:prstGeom prst="rect">
            <a:avLst/>
          </a:prstGeom>
          <a:noFill/>
          <a:ln>
            <a:noFill/>
          </a:ln>
        </p:spPr>
      </p:pic>
      <p:sp>
        <p:nvSpPr>
          <p:cNvPr id="536" name="Google Shape;536;p59"/>
          <p:cNvSpPr txBox="1"/>
          <p:nvPr/>
        </p:nvSpPr>
        <p:spPr>
          <a:xfrm>
            <a:off x="1844469" y="4754088"/>
            <a:ext cx="4643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https://innovativegenomics.org/education/digital-resources/what-is-crispr/</a:t>
            </a:r>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60"/>
          <p:cNvPicPr preferRelativeResize="0"/>
          <p:nvPr/>
        </p:nvPicPr>
        <p:blipFill rotWithShape="1">
          <a:blip r:embed="rId3">
            <a:alphaModFix/>
          </a:blip>
          <a:srcRect b="0" l="0" r="0" t="51352"/>
          <a:stretch/>
        </p:blipFill>
        <p:spPr>
          <a:xfrm>
            <a:off x="2271712" y="1943494"/>
            <a:ext cx="6800850" cy="2913319"/>
          </a:xfrm>
          <a:prstGeom prst="rect">
            <a:avLst/>
          </a:prstGeom>
          <a:noFill/>
          <a:ln>
            <a:noFill/>
          </a:ln>
        </p:spPr>
      </p:pic>
      <p:sp>
        <p:nvSpPr>
          <p:cNvPr id="542" name="Google Shape;542;p60"/>
          <p:cNvSpPr txBox="1"/>
          <p:nvPr/>
        </p:nvSpPr>
        <p:spPr>
          <a:xfrm>
            <a:off x="457200" y="46331"/>
            <a:ext cx="80295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CRISPR</a:t>
            </a:r>
            <a:endParaRPr sz="1100"/>
          </a:p>
        </p:txBody>
      </p:sp>
      <p:pic>
        <p:nvPicPr>
          <p:cNvPr id="543" name="Google Shape;543;p60"/>
          <p:cNvPicPr preferRelativeResize="0"/>
          <p:nvPr/>
        </p:nvPicPr>
        <p:blipFill>
          <a:blip r:embed="rId4">
            <a:alphaModFix amt="14000"/>
          </a:blip>
          <a:stretch>
            <a:fillRect/>
          </a:stretch>
        </p:blipFill>
        <p:spPr>
          <a:xfrm>
            <a:off x="0" y="1328681"/>
            <a:ext cx="6193895" cy="3000431"/>
          </a:xfrm>
          <a:prstGeom prst="rect">
            <a:avLst/>
          </a:prstGeom>
          <a:noFill/>
          <a:ln>
            <a:noFill/>
          </a:ln>
        </p:spPr>
      </p:pic>
      <p:sp>
        <p:nvSpPr>
          <p:cNvPr id="544" name="Google Shape;544;p60"/>
          <p:cNvSpPr txBox="1"/>
          <p:nvPr/>
        </p:nvSpPr>
        <p:spPr>
          <a:xfrm>
            <a:off x="6050650" y="4872050"/>
            <a:ext cx="3093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t>https://www.eurekalert.org/multimedia/762010</a:t>
            </a:r>
            <a:endParaRPr sz="11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0" name="Google Shape;550;p6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What if there was a better way to achieve goals than breeding? </a:t>
            </a:r>
            <a:endParaRPr/>
          </a:p>
          <a:p>
            <a:pPr indent="0" lvl="0" marL="0" rtl="0" algn="l">
              <a:spcBef>
                <a:spcPts val="1200"/>
              </a:spcBef>
              <a:spcAft>
                <a:spcPts val="1200"/>
              </a:spcAft>
              <a:buNone/>
            </a:pPr>
            <a:r>
              <a:rPr lang="en"/>
              <a:t>Spoiler: There is!</a:t>
            </a:r>
            <a:endParaRPr/>
          </a:p>
        </p:txBody>
      </p:sp>
      <p:pic>
        <p:nvPicPr>
          <p:cNvPr id="551" name="Google Shape;551;p61"/>
          <p:cNvPicPr preferRelativeResize="0"/>
          <p:nvPr/>
        </p:nvPicPr>
        <p:blipFill rotWithShape="1">
          <a:blip r:embed="rId3">
            <a:alphaModFix/>
          </a:blip>
          <a:srcRect b="0" l="0" r="0" t="52269"/>
          <a:stretch/>
        </p:blipFill>
        <p:spPr>
          <a:xfrm>
            <a:off x="596944" y="2177644"/>
            <a:ext cx="7950111" cy="2454977"/>
          </a:xfrm>
          <a:prstGeom prst="rect">
            <a:avLst/>
          </a:prstGeom>
          <a:noFill/>
          <a:ln>
            <a:noFill/>
          </a:ln>
        </p:spPr>
      </p:pic>
      <p:sp>
        <p:nvSpPr>
          <p:cNvPr id="552" name="Google Shape;552;p61"/>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How can we change a crop plant’s genotype? </a:t>
            </a:r>
            <a:endParaRPr sz="1100"/>
          </a:p>
        </p:txBody>
      </p:sp>
      <p:sp>
        <p:nvSpPr>
          <p:cNvPr id="553" name="Google Shape;553;p61"/>
          <p:cNvSpPr txBox="1"/>
          <p:nvPr/>
        </p:nvSpPr>
        <p:spPr>
          <a:xfrm>
            <a:off x="5288450" y="4733800"/>
            <a:ext cx="325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2200CC"/>
                </a:solidFill>
                <a:hlinkClick r:id="rId4">
                  <a:extLst>
                    <a:ext uri="{A12FA001-AC4F-418D-AE19-62706E023703}">
                      <ahyp:hlinkClr val="tx"/>
                    </a:ext>
                  </a:extLst>
                </a:hlinkClick>
              </a:rPr>
              <a:t>https://gmoanswers.com/science-behind-gmos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2"/>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Genetic Modification: Discussion</a:t>
            </a:r>
            <a:endParaRPr sz="1100"/>
          </a:p>
        </p:txBody>
      </p:sp>
      <p:sp>
        <p:nvSpPr>
          <p:cNvPr id="559" name="Google Shape;559;p62"/>
          <p:cNvSpPr txBox="1"/>
          <p:nvPr>
            <p:ph idx="1" type="body"/>
          </p:nvPr>
        </p:nvSpPr>
        <p:spPr>
          <a:xfrm>
            <a:off x="457200" y="1369219"/>
            <a:ext cx="8229600" cy="32634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0"/>
              </a:spcAft>
              <a:buNone/>
            </a:pPr>
            <a:r>
              <a:rPr lang="en"/>
              <a:t>What do you already know about GMOs?</a:t>
            </a:r>
            <a:endParaRPr/>
          </a:p>
          <a:p>
            <a:pPr indent="0" lvl="0" marL="0" rtl="0" algn="l">
              <a:lnSpc>
                <a:spcPct val="100000"/>
              </a:lnSpc>
              <a:spcBef>
                <a:spcPts val="1200"/>
              </a:spcBef>
              <a:spcAft>
                <a:spcPts val="0"/>
              </a:spcAft>
              <a:buNone/>
            </a:pPr>
            <a:r>
              <a:rPr lang="en"/>
              <a:t>What do you think it means for a food to be genetically modified?</a:t>
            </a:r>
            <a:endParaRPr/>
          </a:p>
          <a:p>
            <a:pPr indent="0" lvl="0" marL="0" rtl="0" algn="l">
              <a:lnSpc>
                <a:spcPct val="100000"/>
              </a:lnSpc>
              <a:spcBef>
                <a:spcPts val="1200"/>
              </a:spcBef>
              <a:spcAft>
                <a:spcPts val="0"/>
              </a:spcAft>
              <a:buNone/>
            </a:pPr>
            <a:r>
              <a:rPr lang="en"/>
              <a:t>What are your impressions of genetic modification? What are they based on?</a:t>
            </a:r>
            <a:endParaRPr/>
          </a:p>
          <a:p>
            <a:pPr indent="0" lvl="0" marL="0" rtl="0" algn="l">
              <a:lnSpc>
                <a:spcPct val="100000"/>
              </a:lnSpc>
              <a:spcBef>
                <a:spcPts val="1200"/>
              </a:spcBef>
              <a:spcAft>
                <a:spcPts val="0"/>
              </a:spcAft>
              <a:buNone/>
            </a:pPr>
            <a:r>
              <a:rPr lang="en"/>
              <a:t>What types of things have you heard about GMOs? Good or Bad…</a:t>
            </a:r>
            <a:endParaRPr/>
          </a:p>
          <a:p>
            <a:pPr indent="0" lvl="0" marL="0" rtl="0" algn="l">
              <a:lnSpc>
                <a:spcPct val="100000"/>
              </a:lnSpc>
              <a:spcBef>
                <a:spcPts val="1200"/>
              </a:spcBef>
              <a:spcAft>
                <a:spcPts val="12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5" name="Google Shape;565;p6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566" name="Google Shape;566;p63"/>
          <p:cNvPicPr preferRelativeResize="0"/>
          <p:nvPr/>
        </p:nvPicPr>
        <p:blipFill>
          <a:blip r:embed="rId3">
            <a:alphaModFix/>
          </a:blip>
          <a:stretch>
            <a:fillRect/>
          </a:stretch>
        </p:blipFill>
        <p:spPr>
          <a:xfrm>
            <a:off x="0" y="567514"/>
            <a:ext cx="9144002" cy="4008473"/>
          </a:xfrm>
          <a:prstGeom prst="rect">
            <a:avLst/>
          </a:prstGeom>
          <a:noFill/>
          <a:ln>
            <a:noFill/>
          </a:ln>
        </p:spPr>
      </p:pic>
      <p:sp>
        <p:nvSpPr>
          <p:cNvPr id="567" name="Google Shape;567;p63"/>
          <p:cNvSpPr txBox="1"/>
          <p:nvPr/>
        </p:nvSpPr>
        <p:spPr>
          <a:xfrm>
            <a:off x="0" y="4575975"/>
            <a:ext cx="457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https://gmoanswers.com/science-behind-gmos</a:t>
            </a:r>
            <a:endParaRPr sz="1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4"/>
          <p:cNvSpPr txBox="1"/>
          <p:nvPr>
            <p:ph type="title"/>
          </p:nvPr>
        </p:nvSpPr>
        <p:spPr>
          <a:xfrm>
            <a:off x="471488" y="205383"/>
            <a:ext cx="5915100" cy="745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73" name="Google Shape;573;p64"/>
          <p:cNvSpPr txBox="1"/>
          <p:nvPr>
            <p:ph idx="1" type="body"/>
          </p:nvPr>
        </p:nvSpPr>
        <p:spPr>
          <a:xfrm>
            <a:off x="471488" y="1026914"/>
            <a:ext cx="5915100" cy="24477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574" name="Google Shape;574;p64"/>
          <p:cNvPicPr preferRelativeResize="0"/>
          <p:nvPr/>
        </p:nvPicPr>
        <p:blipFill rotWithShape="1">
          <a:blip r:embed="rId3">
            <a:alphaModFix/>
          </a:blip>
          <a:srcRect b="0" l="0" r="0" t="16008"/>
          <a:stretch/>
        </p:blipFill>
        <p:spPr>
          <a:xfrm>
            <a:off x="1064618" y="884725"/>
            <a:ext cx="6834763" cy="4050124"/>
          </a:xfrm>
          <a:prstGeom prst="rect">
            <a:avLst/>
          </a:prstGeom>
          <a:noFill/>
          <a:ln>
            <a:noFill/>
          </a:ln>
        </p:spPr>
      </p:pic>
      <p:sp>
        <p:nvSpPr>
          <p:cNvPr id="575" name="Google Shape;575;p64"/>
          <p:cNvSpPr txBox="1"/>
          <p:nvPr/>
        </p:nvSpPr>
        <p:spPr>
          <a:xfrm>
            <a:off x="926825" y="4858650"/>
            <a:ext cx="735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rgbClr val="2200CC"/>
                </a:solidFill>
                <a:hlinkClick r:id="rId4">
                  <a:extLst>
                    <a:ext uri="{A12FA001-AC4F-418D-AE19-62706E023703}">
                      <ahyp:hlinkClr val="tx"/>
                    </a:ext>
                  </a:extLst>
                </a:hlinkClick>
              </a:rPr>
              <a:t>https://geneticliteracyproject.org/gmo-faq/what-are-mutagenized-crops-and-why-they-are-not-labeled-and-regulated/</a:t>
            </a:r>
            <a:endParaRPr sz="1200"/>
          </a:p>
        </p:txBody>
      </p:sp>
      <p:sp>
        <p:nvSpPr>
          <p:cNvPr id="576" name="Google Shape;576;p64"/>
          <p:cNvSpPr txBox="1"/>
          <p:nvPr/>
        </p:nvSpPr>
        <p:spPr>
          <a:xfrm>
            <a:off x="367200" y="-1"/>
            <a:ext cx="8229600" cy="7458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There Are Many Ways to Modify Plant Genomes</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nvSpPr>
        <p:spPr>
          <a:xfrm>
            <a:off x="1486781" y="1463142"/>
            <a:ext cx="4099500" cy="2101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lang="en" sz="2400">
                <a:solidFill>
                  <a:srgbClr val="FFFFFF"/>
                </a:solidFill>
                <a:latin typeface="Calibri"/>
                <a:ea typeface="Calibri"/>
                <a:cs typeface="Calibri"/>
                <a:sym typeface="Calibri"/>
              </a:rPr>
              <a:t>Genotype=genes</a:t>
            </a:r>
            <a:endParaRPr sz="1100"/>
          </a:p>
          <a:p>
            <a:pPr indent="0" lvl="0" marL="0" marR="0" rtl="0" algn="l">
              <a:lnSpc>
                <a:spcPct val="90000"/>
              </a:lnSpc>
              <a:spcBef>
                <a:spcPts val="500"/>
              </a:spcBef>
              <a:spcAft>
                <a:spcPts val="0"/>
              </a:spcAft>
              <a:buNone/>
            </a:pPr>
            <a:r>
              <a:rPr b="1" lang="en" sz="2400" u="sng">
                <a:solidFill>
                  <a:srgbClr val="FFFFFF"/>
                </a:solidFill>
                <a:latin typeface="Calibri"/>
                <a:ea typeface="Calibri"/>
                <a:cs typeface="Calibri"/>
                <a:sym typeface="Calibri"/>
              </a:rPr>
              <a:t>P</a:t>
            </a:r>
            <a:r>
              <a:rPr lang="en" sz="2400">
                <a:solidFill>
                  <a:srgbClr val="FFFFFF"/>
                </a:solidFill>
                <a:latin typeface="Calibri"/>
                <a:ea typeface="Calibri"/>
                <a:cs typeface="Calibri"/>
                <a:sym typeface="Calibri"/>
              </a:rPr>
              <a:t>henotype=</a:t>
            </a:r>
            <a:r>
              <a:rPr b="1" lang="en" sz="2400" u="sng">
                <a:solidFill>
                  <a:srgbClr val="FFFFFF"/>
                </a:solidFill>
                <a:latin typeface="Calibri"/>
                <a:ea typeface="Calibri"/>
                <a:cs typeface="Calibri"/>
                <a:sym typeface="Calibri"/>
              </a:rPr>
              <a:t>P</a:t>
            </a:r>
            <a:r>
              <a:rPr lang="en" sz="2400">
                <a:solidFill>
                  <a:srgbClr val="FFFFFF"/>
                </a:solidFill>
                <a:latin typeface="Calibri"/>
                <a:ea typeface="Calibri"/>
                <a:cs typeface="Calibri"/>
                <a:sym typeface="Calibri"/>
              </a:rPr>
              <a:t>hysical characteristics</a:t>
            </a:r>
            <a:endParaRPr sz="1100"/>
          </a:p>
        </p:txBody>
      </p:sp>
      <p:sp>
        <p:nvSpPr>
          <p:cNvPr id="124" name="Google Shape;124;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125" name="Google Shape;125;p20"/>
          <p:cNvSpPr txBox="1"/>
          <p:nvPr>
            <p:ph idx="1" type="body"/>
          </p:nvPr>
        </p:nvSpPr>
        <p:spPr>
          <a:xfrm>
            <a:off x="266288" y="1369219"/>
            <a:ext cx="4176600" cy="29475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b="1" lang="en" sz="3300" u="sng"/>
              <a:t>G</a:t>
            </a:r>
            <a:r>
              <a:rPr lang="en" sz="3300">
                <a:latin typeface="Calibri"/>
                <a:ea typeface="Calibri"/>
                <a:cs typeface="Calibri"/>
                <a:sym typeface="Calibri"/>
              </a:rPr>
              <a:t>enotype=</a:t>
            </a:r>
            <a:r>
              <a:rPr b="1" lang="en" sz="3300" u="sng"/>
              <a:t>G</a:t>
            </a:r>
            <a:r>
              <a:rPr lang="en" sz="3300">
                <a:latin typeface="Calibri"/>
                <a:ea typeface="Calibri"/>
                <a:cs typeface="Calibri"/>
                <a:sym typeface="Calibri"/>
              </a:rPr>
              <a:t>enes</a:t>
            </a:r>
            <a:endParaRPr/>
          </a:p>
          <a:p>
            <a:pPr indent="0" lvl="0" marL="0" rtl="0" algn="l">
              <a:lnSpc>
                <a:spcPct val="90000"/>
              </a:lnSpc>
              <a:spcBef>
                <a:spcPts val="500"/>
              </a:spcBef>
              <a:spcAft>
                <a:spcPts val="0"/>
              </a:spcAft>
              <a:buNone/>
            </a:pPr>
            <a:r>
              <a:t/>
            </a:r>
            <a:endParaRPr b="1" sz="1500" u="sng">
              <a:latin typeface="Calibri"/>
              <a:ea typeface="Calibri"/>
              <a:cs typeface="Calibri"/>
              <a:sym typeface="Calibri"/>
            </a:endParaRPr>
          </a:p>
          <a:p>
            <a:pPr indent="0" lvl="0" marL="0" rtl="0" algn="l">
              <a:lnSpc>
                <a:spcPct val="90000"/>
              </a:lnSpc>
              <a:spcBef>
                <a:spcPts val="500"/>
              </a:spcBef>
              <a:spcAft>
                <a:spcPts val="0"/>
              </a:spcAft>
              <a:buNone/>
            </a:pPr>
            <a:r>
              <a:rPr b="1" lang="en" sz="3300" u="sng">
                <a:latin typeface="Calibri"/>
                <a:ea typeface="Calibri"/>
                <a:cs typeface="Calibri"/>
                <a:sym typeface="Calibri"/>
              </a:rPr>
              <a:t>P</a:t>
            </a:r>
            <a:r>
              <a:rPr lang="en" sz="3300">
                <a:latin typeface="Calibri"/>
                <a:ea typeface="Calibri"/>
                <a:cs typeface="Calibri"/>
                <a:sym typeface="Calibri"/>
              </a:rPr>
              <a:t>henotype=</a:t>
            </a:r>
            <a:r>
              <a:rPr b="1" lang="en" sz="3300" u="sng">
                <a:latin typeface="Calibri"/>
                <a:ea typeface="Calibri"/>
                <a:cs typeface="Calibri"/>
                <a:sym typeface="Calibri"/>
              </a:rPr>
              <a:t>P</a:t>
            </a:r>
            <a:r>
              <a:rPr lang="en" sz="3300">
                <a:latin typeface="Calibri"/>
                <a:ea typeface="Calibri"/>
                <a:cs typeface="Calibri"/>
                <a:sym typeface="Calibri"/>
              </a:rPr>
              <a:t>hysical appearance</a:t>
            </a:r>
            <a:endParaRPr sz="3300"/>
          </a:p>
        </p:txBody>
      </p:sp>
      <p:sp>
        <p:nvSpPr>
          <p:cNvPr id="126" name="Google Shape;126;p20"/>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Genotype vs Phenotype</a:t>
            </a:r>
            <a:endParaRPr sz="1100"/>
          </a:p>
        </p:txBody>
      </p:sp>
      <p:pic>
        <p:nvPicPr>
          <p:cNvPr id="127" name="Google Shape;127;p20"/>
          <p:cNvPicPr preferRelativeResize="0"/>
          <p:nvPr/>
        </p:nvPicPr>
        <p:blipFill>
          <a:blip r:embed="rId3">
            <a:alphaModFix/>
          </a:blip>
          <a:stretch>
            <a:fillRect/>
          </a:stretch>
        </p:blipFill>
        <p:spPr>
          <a:xfrm rot="5400000">
            <a:off x="4634491" y="2641735"/>
            <a:ext cx="2834996" cy="751498"/>
          </a:xfrm>
          <a:prstGeom prst="rect">
            <a:avLst/>
          </a:prstGeom>
          <a:noFill/>
          <a:ln>
            <a:noFill/>
          </a:ln>
        </p:spPr>
      </p:pic>
      <p:pic>
        <p:nvPicPr>
          <p:cNvPr id="128" name="Google Shape;128;p20"/>
          <p:cNvPicPr preferRelativeResize="0"/>
          <p:nvPr/>
        </p:nvPicPr>
        <p:blipFill rotWithShape="1">
          <a:blip r:embed="rId3">
            <a:alphaModFix/>
          </a:blip>
          <a:srcRect b="42890" l="0" r="0" t="-42890"/>
          <a:stretch/>
        </p:blipFill>
        <p:spPr>
          <a:xfrm rot="5400000">
            <a:off x="5263141" y="2641735"/>
            <a:ext cx="2834996" cy="751498"/>
          </a:xfrm>
          <a:prstGeom prst="rect">
            <a:avLst/>
          </a:prstGeom>
          <a:noFill/>
          <a:ln>
            <a:noFill/>
          </a:ln>
        </p:spPr>
      </p:pic>
      <p:pic>
        <p:nvPicPr>
          <p:cNvPr id="129" name="Google Shape;129;p20"/>
          <p:cNvPicPr preferRelativeResize="0"/>
          <p:nvPr/>
        </p:nvPicPr>
        <p:blipFill rotWithShape="1">
          <a:blip r:embed="rId3">
            <a:alphaModFix/>
          </a:blip>
          <a:srcRect b="0" l="0" r="0" t="51100"/>
          <a:stretch/>
        </p:blipFill>
        <p:spPr>
          <a:xfrm rot="5400000">
            <a:off x="4156741" y="2833743"/>
            <a:ext cx="2834981" cy="367482"/>
          </a:xfrm>
          <a:prstGeom prst="rect">
            <a:avLst/>
          </a:prstGeom>
          <a:noFill/>
          <a:ln>
            <a:noFill/>
          </a:ln>
        </p:spPr>
      </p:pic>
      <p:sp>
        <p:nvSpPr>
          <p:cNvPr id="130" name="Google Shape;130;p20"/>
          <p:cNvSpPr/>
          <p:nvPr/>
        </p:nvSpPr>
        <p:spPr>
          <a:xfrm>
            <a:off x="5390494" y="3447694"/>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20"/>
          <p:cNvSpPr/>
          <p:nvPr/>
        </p:nvSpPr>
        <p:spPr>
          <a:xfrm>
            <a:off x="6147450" y="3447694"/>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132" name="Google Shape;132;p20"/>
          <p:cNvCxnSpPr>
            <a:stCxn id="131" idx="3"/>
          </p:cNvCxnSpPr>
          <p:nvPr/>
        </p:nvCxnSpPr>
        <p:spPr>
          <a:xfrm>
            <a:off x="6722250" y="3629944"/>
            <a:ext cx="579900" cy="13800"/>
          </a:xfrm>
          <a:prstGeom prst="straightConnector1">
            <a:avLst/>
          </a:prstGeom>
          <a:noFill/>
          <a:ln cap="flat" cmpd="sng" w="28575">
            <a:solidFill>
              <a:schemeClr val="dk1"/>
            </a:solidFill>
            <a:prstDash val="solid"/>
            <a:round/>
            <a:headEnd len="med" w="med" type="none"/>
            <a:tailEnd len="med" w="med" type="triangle"/>
          </a:ln>
        </p:spPr>
      </p:cxnSp>
      <p:cxnSp>
        <p:nvCxnSpPr>
          <p:cNvPr id="133" name="Google Shape;133;p20"/>
          <p:cNvCxnSpPr/>
          <p:nvPr/>
        </p:nvCxnSpPr>
        <p:spPr>
          <a:xfrm flipH="1">
            <a:off x="4895850" y="3629944"/>
            <a:ext cx="511800" cy="13800"/>
          </a:xfrm>
          <a:prstGeom prst="straightConnector1">
            <a:avLst/>
          </a:prstGeom>
          <a:noFill/>
          <a:ln cap="flat" cmpd="sng" w="28575">
            <a:solidFill>
              <a:schemeClr val="dk1"/>
            </a:solidFill>
            <a:prstDash val="solid"/>
            <a:round/>
            <a:headEnd len="med" w="med" type="none"/>
            <a:tailEnd len="med" w="med" type="triangle"/>
          </a:ln>
        </p:spPr>
      </p:cxnSp>
      <p:sp>
        <p:nvSpPr>
          <p:cNvPr id="134" name="Google Shape;134;p20"/>
          <p:cNvSpPr txBox="1"/>
          <p:nvPr/>
        </p:nvSpPr>
        <p:spPr>
          <a:xfrm>
            <a:off x="3662738" y="2730731"/>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dominant</a:t>
            </a:r>
            <a:endParaRPr sz="1100">
              <a:latin typeface="Calibri"/>
              <a:ea typeface="Calibri"/>
              <a:cs typeface="Calibri"/>
              <a:sym typeface="Calibri"/>
            </a:endParaRPr>
          </a:p>
        </p:txBody>
      </p:sp>
      <p:sp>
        <p:nvSpPr>
          <p:cNvPr id="135" name="Google Shape;135;p20"/>
          <p:cNvSpPr txBox="1"/>
          <p:nvPr/>
        </p:nvSpPr>
        <p:spPr>
          <a:xfrm>
            <a:off x="7548938" y="2730731"/>
            <a:ext cx="10515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Homozygous recessive</a:t>
            </a:r>
            <a:endParaRPr sz="1100">
              <a:latin typeface="Calibri"/>
              <a:ea typeface="Calibri"/>
              <a:cs typeface="Calibri"/>
              <a:sym typeface="Calibri"/>
            </a:endParaRPr>
          </a:p>
        </p:txBody>
      </p:sp>
      <p:pic>
        <p:nvPicPr>
          <p:cNvPr id="136" name="Google Shape;136;p20"/>
          <p:cNvPicPr preferRelativeResize="0"/>
          <p:nvPr/>
        </p:nvPicPr>
        <p:blipFill rotWithShape="1">
          <a:blip r:embed="rId4">
            <a:alphaModFix/>
          </a:blip>
          <a:srcRect b="10466" l="8436" r="50608" t="50290"/>
          <a:stretch/>
        </p:blipFill>
        <p:spPr>
          <a:xfrm>
            <a:off x="3677625" y="3192425"/>
            <a:ext cx="1051651" cy="1077382"/>
          </a:xfrm>
          <a:prstGeom prst="rect">
            <a:avLst/>
          </a:prstGeom>
          <a:noFill/>
          <a:ln>
            <a:noFill/>
          </a:ln>
        </p:spPr>
      </p:pic>
      <p:pic>
        <p:nvPicPr>
          <p:cNvPr id="137" name="Google Shape;137;p20"/>
          <p:cNvPicPr preferRelativeResize="0"/>
          <p:nvPr/>
        </p:nvPicPr>
        <p:blipFill rotWithShape="1">
          <a:blip r:embed="rId4">
            <a:alphaModFix/>
          </a:blip>
          <a:srcRect b="55264" l="53350" r="5692" t="5493"/>
          <a:stretch/>
        </p:blipFill>
        <p:spPr>
          <a:xfrm>
            <a:off x="7567594" y="3114675"/>
            <a:ext cx="1082032" cy="111858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So… how do we achieve these results??</a:t>
            </a:r>
            <a:endParaRPr/>
          </a:p>
        </p:txBody>
      </p:sp>
      <p:sp>
        <p:nvSpPr>
          <p:cNvPr id="582" name="Google Shape;582;p65"/>
          <p:cNvSpPr txBox="1"/>
          <p:nvPr>
            <p:ph idx="1" type="body"/>
          </p:nvPr>
        </p:nvSpPr>
        <p:spPr>
          <a:xfrm>
            <a:off x="628650" y="1369219"/>
            <a:ext cx="7886700" cy="3263400"/>
          </a:xfrm>
          <a:prstGeom prst="rect">
            <a:avLst/>
          </a:prstGeom>
          <a:noFill/>
        </p:spPr>
        <p:txBody>
          <a:bodyPr anchorCtr="0" anchor="t" bIns="34275" lIns="68575" spcFirstLastPara="1" rIns="68575" wrap="square" tIns="34275">
            <a:normAutofit/>
          </a:bodyPr>
          <a:lstStyle/>
          <a:p>
            <a:pPr indent="-298450" lvl="0" marL="342900" rtl="0" algn="l">
              <a:spcBef>
                <a:spcPts val="800"/>
              </a:spcBef>
              <a:spcAft>
                <a:spcPts val="0"/>
              </a:spcAft>
              <a:buClr>
                <a:schemeClr val="dk2"/>
              </a:buClr>
              <a:buSzPts val="2100"/>
              <a:buAutoNum type="arabicPeriod"/>
            </a:pPr>
            <a:r>
              <a:rPr lang="en"/>
              <a:t>Consider the tomato plant. Think about how it grows, how it tastes, what it’s used for, how it’s harvested, etc.</a:t>
            </a:r>
            <a:endParaRPr/>
          </a:p>
          <a:p>
            <a:pPr indent="0" lvl="0" marL="0" rtl="0" algn="l">
              <a:spcBef>
                <a:spcPts val="1200"/>
              </a:spcBef>
              <a:spcAft>
                <a:spcPts val="0"/>
              </a:spcAft>
              <a:buNone/>
            </a:pPr>
            <a:r>
              <a:t/>
            </a:r>
            <a:endParaRPr/>
          </a:p>
          <a:p>
            <a:pPr indent="-298450" lvl="0" marL="342900" rtl="0" algn="l">
              <a:spcBef>
                <a:spcPts val="1200"/>
              </a:spcBef>
              <a:spcAft>
                <a:spcPts val="0"/>
              </a:spcAft>
              <a:buClr>
                <a:schemeClr val="dk2"/>
              </a:buClr>
              <a:buSzPts val="2100"/>
              <a:buAutoNum type="arabicPeriod"/>
            </a:pPr>
            <a:r>
              <a:rPr lang="en"/>
              <a:t>Consider any changes that would improve specific aspects of this fruit. Write down your ideas.</a:t>
            </a:r>
            <a:endParaRPr/>
          </a:p>
        </p:txBody>
      </p:sp>
      <p:sp>
        <p:nvSpPr>
          <p:cNvPr id="583" name="Google Shape;583;p65"/>
          <p:cNvSpPr txBox="1"/>
          <p:nvPr/>
        </p:nvSpPr>
        <p:spPr>
          <a:xfrm>
            <a:off x="408075" y="61057"/>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chemeClr val="dk1"/>
                </a:solidFill>
                <a:latin typeface="Calibri"/>
                <a:ea typeface="Calibri"/>
                <a:cs typeface="Calibri"/>
                <a:sym typeface="Calibri"/>
              </a:rPr>
              <a:t>Activity: Build a Better Tomato</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nvSpPr>
        <p:spPr>
          <a:xfrm>
            <a:off x="1486781" y="1463142"/>
            <a:ext cx="4099500" cy="2101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lang="en" sz="2400">
                <a:solidFill>
                  <a:srgbClr val="FFFFFF"/>
                </a:solidFill>
                <a:latin typeface="Calibri"/>
                <a:ea typeface="Calibri"/>
                <a:cs typeface="Calibri"/>
                <a:sym typeface="Calibri"/>
              </a:rPr>
              <a:t>Genotype=genes</a:t>
            </a:r>
            <a:endParaRPr sz="1100"/>
          </a:p>
          <a:p>
            <a:pPr indent="0" lvl="0" marL="0" marR="0" rtl="0" algn="l">
              <a:lnSpc>
                <a:spcPct val="90000"/>
              </a:lnSpc>
              <a:spcBef>
                <a:spcPts val="500"/>
              </a:spcBef>
              <a:spcAft>
                <a:spcPts val="0"/>
              </a:spcAft>
              <a:buNone/>
            </a:pPr>
            <a:r>
              <a:rPr b="1" lang="en" sz="2400" u="sng">
                <a:solidFill>
                  <a:srgbClr val="FFFFFF"/>
                </a:solidFill>
                <a:latin typeface="Calibri"/>
                <a:ea typeface="Calibri"/>
                <a:cs typeface="Calibri"/>
                <a:sym typeface="Calibri"/>
              </a:rPr>
              <a:t>P</a:t>
            </a:r>
            <a:r>
              <a:rPr lang="en" sz="2400">
                <a:solidFill>
                  <a:srgbClr val="FFFFFF"/>
                </a:solidFill>
                <a:latin typeface="Calibri"/>
                <a:ea typeface="Calibri"/>
                <a:cs typeface="Calibri"/>
                <a:sym typeface="Calibri"/>
              </a:rPr>
              <a:t>henotype=</a:t>
            </a:r>
            <a:r>
              <a:rPr b="1" lang="en" sz="2400" u="sng">
                <a:solidFill>
                  <a:srgbClr val="FFFFFF"/>
                </a:solidFill>
                <a:latin typeface="Calibri"/>
                <a:ea typeface="Calibri"/>
                <a:cs typeface="Calibri"/>
                <a:sym typeface="Calibri"/>
              </a:rPr>
              <a:t>P</a:t>
            </a:r>
            <a:r>
              <a:rPr lang="en" sz="2400">
                <a:solidFill>
                  <a:srgbClr val="FFFFFF"/>
                </a:solidFill>
                <a:latin typeface="Calibri"/>
                <a:ea typeface="Calibri"/>
                <a:cs typeface="Calibri"/>
                <a:sym typeface="Calibri"/>
              </a:rPr>
              <a:t>hysical characteristics</a:t>
            </a:r>
            <a:endParaRPr sz="1100"/>
          </a:p>
        </p:txBody>
      </p:sp>
      <p:sp>
        <p:nvSpPr>
          <p:cNvPr id="143" name="Google Shape;143;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144" name="Google Shape;144;p21"/>
          <p:cNvSpPr txBox="1"/>
          <p:nvPr>
            <p:ph idx="1" type="body"/>
          </p:nvPr>
        </p:nvSpPr>
        <p:spPr>
          <a:xfrm>
            <a:off x="266288" y="1369219"/>
            <a:ext cx="3811800" cy="34731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500"/>
              </a:spcBef>
              <a:spcAft>
                <a:spcPts val="0"/>
              </a:spcAft>
              <a:buNone/>
            </a:pPr>
            <a:r>
              <a:rPr lang="en" sz="2800"/>
              <a:t>Genes encode information</a:t>
            </a:r>
            <a:endParaRPr sz="2800"/>
          </a:p>
          <a:p>
            <a:pPr indent="0" lvl="0" marL="0" rtl="0" algn="l">
              <a:lnSpc>
                <a:spcPct val="90000"/>
              </a:lnSpc>
              <a:spcBef>
                <a:spcPts val="800"/>
              </a:spcBef>
              <a:spcAft>
                <a:spcPts val="0"/>
              </a:spcAft>
              <a:buNone/>
            </a:pPr>
            <a:r>
              <a:t/>
            </a:r>
            <a:endParaRPr sz="1500"/>
          </a:p>
          <a:p>
            <a:pPr indent="0" lvl="0" marL="0" rtl="0" algn="l">
              <a:lnSpc>
                <a:spcPct val="90000"/>
              </a:lnSpc>
              <a:spcBef>
                <a:spcPts val="800"/>
              </a:spcBef>
              <a:spcAft>
                <a:spcPts val="0"/>
              </a:spcAft>
              <a:buNone/>
            </a:pPr>
            <a:r>
              <a:rPr lang="en" sz="2800"/>
              <a:t>Proteins are built from that information</a:t>
            </a:r>
            <a:endParaRPr sz="2800"/>
          </a:p>
          <a:p>
            <a:pPr indent="-266700" lvl="1" marL="520700" rtl="0" algn="l">
              <a:lnSpc>
                <a:spcPct val="90000"/>
              </a:lnSpc>
              <a:spcBef>
                <a:spcPts val="800"/>
              </a:spcBef>
              <a:spcAft>
                <a:spcPts val="0"/>
              </a:spcAft>
              <a:buClr>
                <a:srgbClr val="888888"/>
              </a:buClr>
              <a:buSzPts val="2800"/>
              <a:buChar char="○"/>
            </a:pPr>
            <a:r>
              <a:rPr lang="en" sz="2800">
                <a:solidFill>
                  <a:srgbClr val="888888"/>
                </a:solidFill>
              </a:rPr>
              <a:t>Transcription</a:t>
            </a:r>
            <a:endParaRPr sz="2800">
              <a:solidFill>
                <a:srgbClr val="888888"/>
              </a:solidFill>
            </a:endParaRPr>
          </a:p>
          <a:p>
            <a:pPr indent="-266700" lvl="1" marL="520700" rtl="0" algn="l">
              <a:lnSpc>
                <a:spcPct val="90000"/>
              </a:lnSpc>
              <a:spcBef>
                <a:spcPts val="800"/>
              </a:spcBef>
              <a:spcAft>
                <a:spcPts val="0"/>
              </a:spcAft>
              <a:buClr>
                <a:srgbClr val="888888"/>
              </a:buClr>
              <a:buSzPts val="2800"/>
              <a:buChar char="○"/>
            </a:pPr>
            <a:r>
              <a:rPr lang="en" sz="2800">
                <a:solidFill>
                  <a:srgbClr val="888888"/>
                </a:solidFill>
              </a:rPr>
              <a:t>Translation</a:t>
            </a:r>
            <a:endParaRPr sz="2800">
              <a:solidFill>
                <a:srgbClr val="888888"/>
              </a:solidFill>
            </a:endParaRPr>
          </a:p>
          <a:p>
            <a:pPr indent="0" lvl="0" marL="0" rtl="0" algn="l">
              <a:lnSpc>
                <a:spcPct val="90000"/>
              </a:lnSpc>
              <a:spcBef>
                <a:spcPts val="800"/>
              </a:spcBef>
              <a:spcAft>
                <a:spcPts val="0"/>
              </a:spcAft>
              <a:buNone/>
            </a:pPr>
            <a:r>
              <a:t/>
            </a:r>
            <a:endParaRPr sz="1600"/>
          </a:p>
          <a:p>
            <a:pPr indent="0" lvl="0" marL="0" rtl="0" algn="l">
              <a:lnSpc>
                <a:spcPct val="90000"/>
              </a:lnSpc>
              <a:spcBef>
                <a:spcPts val="800"/>
              </a:spcBef>
              <a:spcAft>
                <a:spcPts val="800"/>
              </a:spcAft>
              <a:buNone/>
            </a:pPr>
            <a:r>
              <a:rPr lang="en" sz="2800"/>
              <a:t>Protein function controls phenotype</a:t>
            </a:r>
            <a:endParaRPr sz="2800"/>
          </a:p>
        </p:txBody>
      </p:sp>
      <p:sp>
        <p:nvSpPr>
          <p:cNvPr id="145" name="Google Shape;145;p21"/>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Genotype vs Phenotype</a:t>
            </a:r>
            <a:endParaRPr sz="1100"/>
          </a:p>
        </p:txBody>
      </p:sp>
      <p:pic>
        <p:nvPicPr>
          <p:cNvPr id="146" name="Google Shape;146;p21"/>
          <p:cNvPicPr preferRelativeResize="0"/>
          <p:nvPr/>
        </p:nvPicPr>
        <p:blipFill>
          <a:blip r:embed="rId3">
            <a:alphaModFix/>
          </a:blip>
          <a:stretch>
            <a:fillRect/>
          </a:stretch>
        </p:blipFill>
        <p:spPr>
          <a:xfrm rot="5400000">
            <a:off x="4634491" y="2641735"/>
            <a:ext cx="2834996" cy="751498"/>
          </a:xfrm>
          <a:prstGeom prst="rect">
            <a:avLst/>
          </a:prstGeom>
          <a:noFill/>
          <a:ln>
            <a:noFill/>
          </a:ln>
        </p:spPr>
      </p:pic>
      <p:pic>
        <p:nvPicPr>
          <p:cNvPr id="147" name="Google Shape;147;p21"/>
          <p:cNvPicPr preferRelativeResize="0"/>
          <p:nvPr/>
        </p:nvPicPr>
        <p:blipFill rotWithShape="1">
          <a:blip r:embed="rId3">
            <a:alphaModFix/>
          </a:blip>
          <a:srcRect b="42890" l="0" r="0" t="-42890"/>
          <a:stretch/>
        </p:blipFill>
        <p:spPr>
          <a:xfrm rot="5400000">
            <a:off x="5263141" y="2641735"/>
            <a:ext cx="2834996" cy="751498"/>
          </a:xfrm>
          <a:prstGeom prst="rect">
            <a:avLst/>
          </a:prstGeom>
          <a:noFill/>
          <a:ln>
            <a:noFill/>
          </a:ln>
        </p:spPr>
      </p:pic>
      <p:pic>
        <p:nvPicPr>
          <p:cNvPr id="148" name="Google Shape;148;p21"/>
          <p:cNvPicPr preferRelativeResize="0"/>
          <p:nvPr/>
        </p:nvPicPr>
        <p:blipFill rotWithShape="1">
          <a:blip r:embed="rId3">
            <a:alphaModFix/>
          </a:blip>
          <a:srcRect b="0" l="0" r="0" t="51100"/>
          <a:stretch/>
        </p:blipFill>
        <p:spPr>
          <a:xfrm rot="5400000">
            <a:off x="4156741" y="2833743"/>
            <a:ext cx="2834981" cy="367482"/>
          </a:xfrm>
          <a:prstGeom prst="rect">
            <a:avLst/>
          </a:prstGeom>
          <a:noFill/>
          <a:ln>
            <a:noFill/>
          </a:ln>
        </p:spPr>
      </p:pic>
      <p:sp>
        <p:nvSpPr>
          <p:cNvPr id="149" name="Google Shape;149;p21"/>
          <p:cNvSpPr/>
          <p:nvPr/>
        </p:nvSpPr>
        <p:spPr>
          <a:xfrm>
            <a:off x="5390494" y="3447694"/>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0" name="Google Shape;150;p21"/>
          <p:cNvSpPr/>
          <p:nvPr/>
        </p:nvSpPr>
        <p:spPr>
          <a:xfrm>
            <a:off x="6147450" y="3447694"/>
            <a:ext cx="574800" cy="364500"/>
          </a:xfrm>
          <a:prstGeom prst="rect">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151" name="Google Shape;151;p21"/>
          <p:cNvCxnSpPr>
            <a:stCxn id="150" idx="3"/>
          </p:cNvCxnSpPr>
          <p:nvPr/>
        </p:nvCxnSpPr>
        <p:spPr>
          <a:xfrm>
            <a:off x="6722250" y="3629944"/>
            <a:ext cx="579900" cy="13800"/>
          </a:xfrm>
          <a:prstGeom prst="straightConnector1">
            <a:avLst/>
          </a:prstGeom>
          <a:noFill/>
          <a:ln cap="flat" cmpd="sng" w="28575">
            <a:solidFill>
              <a:schemeClr val="dk1"/>
            </a:solidFill>
            <a:prstDash val="solid"/>
            <a:round/>
            <a:headEnd len="med" w="med" type="none"/>
            <a:tailEnd len="med" w="med" type="triangle"/>
          </a:ln>
        </p:spPr>
      </p:cxnSp>
      <p:cxnSp>
        <p:nvCxnSpPr>
          <p:cNvPr id="152" name="Google Shape;152;p21"/>
          <p:cNvCxnSpPr/>
          <p:nvPr/>
        </p:nvCxnSpPr>
        <p:spPr>
          <a:xfrm flipH="1">
            <a:off x="4895850" y="3629944"/>
            <a:ext cx="511800" cy="13800"/>
          </a:xfrm>
          <a:prstGeom prst="straightConnector1">
            <a:avLst/>
          </a:prstGeom>
          <a:noFill/>
          <a:ln cap="flat" cmpd="sng" w="28575">
            <a:solidFill>
              <a:schemeClr val="dk1"/>
            </a:solidFill>
            <a:prstDash val="solid"/>
            <a:round/>
            <a:headEnd len="med" w="med" type="none"/>
            <a:tailEnd len="med" w="med" type="triangle"/>
          </a:ln>
        </p:spPr>
      </p:cxnSp>
      <p:pic>
        <p:nvPicPr>
          <p:cNvPr id="153" name="Google Shape;153;p21"/>
          <p:cNvPicPr preferRelativeResize="0"/>
          <p:nvPr/>
        </p:nvPicPr>
        <p:blipFill rotWithShape="1">
          <a:blip r:embed="rId4">
            <a:alphaModFix/>
          </a:blip>
          <a:srcRect b="10466" l="8436" r="50608" t="50290"/>
          <a:stretch/>
        </p:blipFill>
        <p:spPr>
          <a:xfrm>
            <a:off x="3677625" y="3192425"/>
            <a:ext cx="1051651" cy="1077382"/>
          </a:xfrm>
          <a:prstGeom prst="rect">
            <a:avLst/>
          </a:prstGeom>
          <a:noFill/>
          <a:ln>
            <a:noFill/>
          </a:ln>
        </p:spPr>
      </p:pic>
      <p:pic>
        <p:nvPicPr>
          <p:cNvPr id="154" name="Google Shape;154;p21"/>
          <p:cNvPicPr preferRelativeResize="0"/>
          <p:nvPr/>
        </p:nvPicPr>
        <p:blipFill rotWithShape="1">
          <a:blip r:embed="rId4">
            <a:alphaModFix/>
          </a:blip>
          <a:srcRect b="55264" l="53350" r="5692" t="5493"/>
          <a:stretch/>
        </p:blipFill>
        <p:spPr>
          <a:xfrm>
            <a:off x="7567594" y="3114675"/>
            <a:ext cx="1082032" cy="1118589"/>
          </a:xfrm>
          <a:prstGeom prst="rect">
            <a:avLst/>
          </a:prstGeom>
          <a:noFill/>
          <a:ln>
            <a:noFill/>
          </a:ln>
        </p:spPr>
      </p:pic>
      <p:sp>
        <p:nvSpPr>
          <p:cNvPr id="155" name="Google Shape;155;p21"/>
          <p:cNvSpPr txBox="1"/>
          <p:nvPr/>
        </p:nvSpPr>
        <p:spPr>
          <a:xfrm>
            <a:off x="3594375" y="4233263"/>
            <a:ext cx="12183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Phenotype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(Flower pigment)</a:t>
            </a:r>
            <a:endParaRPr sz="1100">
              <a:latin typeface="Calibri"/>
              <a:ea typeface="Calibri"/>
              <a:cs typeface="Calibri"/>
              <a:sym typeface="Calibri"/>
            </a:endParaRPr>
          </a:p>
        </p:txBody>
      </p:sp>
      <p:sp>
        <p:nvSpPr>
          <p:cNvPr id="156" name="Google Shape;156;p21"/>
          <p:cNvSpPr txBox="1"/>
          <p:nvPr/>
        </p:nvSpPr>
        <p:spPr>
          <a:xfrm>
            <a:off x="7499531" y="4233263"/>
            <a:ext cx="12183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Phenotype </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(Flower pigment)</a:t>
            </a:r>
            <a:endParaRPr sz="1100">
              <a:latin typeface="Calibri"/>
              <a:ea typeface="Calibri"/>
              <a:cs typeface="Calibri"/>
              <a:sym typeface="Calibri"/>
            </a:endParaRPr>
          </a:p>
        </p:txBody>
      </p:sp>
      <p:sp>
        <p:nvSpPr>
          <p:cNvPr id="157" name="Google Shape;157;p21"/>
          <p:cNvSpPr txBox="1"/>
          <p:nvPr/>
        </p:nvSpPr>
        <p:spPr>
          <a:xfrm>
            <a:off x="5068744" y="1138294"/>
            <a:ext cx="12183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Genotype</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(Alleles)</a:t>
            </a:r>
            <a:endParaRPr sz="1100">
              <a:latin typeface="Calibri"/>
              <a:ea typeface="Calibri"/>
              <a:cs typeface="Calibri"/>
              <a:sym typeface="Calibri"/>
            </a:endParaRPr>
          </a:p>
        </p:txBody>
      </p:sp>
      <p:sp>
        <p:nvSpPr>
          <p:cNvPr id="158" name="Google Shape;158;p21"/>
          <p:cNvSpPr txBox="1"/>
          <p:nvPr/>
        </p:nvSpPr>
        <p:spPr>
          <a:xfrm>
            <a:off x="5825700" y="1138294"/>
            <a:ext cx="12183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latin typeface="Calibri"/>
                <a:ea typeface="Calibri"/>
                <a:cs typeface="Calibri"/>
                <a:sym typeface="Calibri"/>
              </a:rPr>
              <a:t>Genotype</a:t>
            </a:r>
            <a:endParaRPr sz="1100">
              <a:latin typeface="Calibri"/>
              <a:ea typeface="Calibri"/>
              <a:cs typeface="Calibri"/>
              <a:sym typeface="Calibri"/>
            </a:endParaRPr>
          </a:p>
          <a:p>
            <a:pPr indent="0" lvl="0" marL="0" rtl="0" algn="ctr">
              <a:spcBef>
                <a:spcPts val="0"/>
              </a:spcBef>
              <a:spcAft>
                <a:spcPts val="0"/>
              </a:spcAft>
              <a:buNone/>
            </a:pPr>
            <a:r>
              <a:rPr lang="en" sz="1100">
                <a:latin typeface="Calibri"/>
                <a:ea typeface="Calibri"/>
                <a:cs typeface="Calibri"/>
                <a:sym typeface="Calibri"/>
              </a:rPr>
              <a:t>(Alleles)</a:t>
            </a:r>
            <a:endParaRPr sz="11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165" name="Google Shape;165;p22"/>
          <p:cNvSpPr txBox="1"/>
          <p:nvPr/>
        </p:nvSpPr>
        <p:spPr>
          <a:xfrm>
            <a:off x="457200" y="1036088"/>
            <a:ext cx="8229600" cy="286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The observable traits expressed by an organism are described as its ________.</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phenotype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alleles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genotype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zygote</a:t>
            </a:r>
            <a:endParaRPr sz="1100"/>
          </a:p>
          <a:p>
            <a:pPr indent="-241300" lvl="0" marL="38100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172" name="Google Shape;172;p23"/>
          <p:cNvSpPr txBox="1"/>
          <p:nvPr/>
        </p:nvSpPr>
        <p:spPr>
          <a:xfrm>
            <a:off x="457200" y="1036088"/>
            <a:ext cx="8229600" cy="286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The genes responsible for the traits that are expressed are described as an organism’s  ________.</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phenotype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alleles</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genotype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zygote</a:t>
            </a:r>
            <a:endParaRPr sz="1100"/>
          </a:p>
          <a:p>
            <a:pPr indent="-241300" lvl="0" marL="38100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nvSpPr>
        <p:spPr>
          <a:xfrm>
            <a:off x="457200" y="46339"/>
            <a:ext cx="8229600" cy="857400"/>
          </a:xfrm>
          <a:prstGeom prst="rect">
            <a:avLst/>
          </a:prstGeom>
          <a:solidFill>
            <a:srgbClr val="B0E5AF"/>
          </a:solidFill>
          <a:ln cap="flat" cmpd="sng" w="9525">
            <a:solidFill>
              <a:schemeClr val="dk1"/>
            </a:solidFill>
            <a:prstDash val="solid"/>
            <a:round/>
            <a:headEnd len="sm" w="sm" type="none"/>
            <a:tailEnd len="sm" w="sm" type="none"/>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000"/>
              <a:buFont typeface="Calibri"/>
              <a:buNone/>
            </a:pPr>
            <a:r>
              <a:rPr b="1" i="0" lang="en" sz="3000" u="none" cap="none" strike="noStrike">
                <a:solidFill>
                  <a:schemeClr val="dk1"/>
                </a:solidFill>
                <a:latin typeface="Calibri"/>
                <a:ea typeface="Calibri"/>
                <a:cs typeface="Calibri"/>
                <a:sym typeface="Calibri"/>
              </a:rPr>
              <a:t>Genetics Vocab</a:t>
            </a:r>
            <a:endParaRPr b="1" i="0" sz="3000" u="none" cap="none" strike="noStrike">
              <a:solidFill>
                <a:schemeClr val="dk1"/>
              </a:solidFill>
              <a:latin typeface="Calibri"/>
              <a:ea typeface="Calibri"/>
              <a:cs typeface="Calibri"/>
              <a:sym typeface="Calibri"/>
            </a:endParaRPr>
          </a:p>
        </p:txBody>
      </p:sp>
      <p:sp>
        <p:nvSpPr>
          <p:cNvPr id="179" name="Google Shape;179;p24"/>
          <p:cNvSpPr txBox="1"/>
          <p:nvPr/>
        </p:nvSpPr>
        <p:spPr>
          <a:xfrm>
            <a:off x="457200" y="1036088"/>
            <a:ext cx="8229600" cy="221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rgbClr val="000000"/>
                </a:solidFill>
                <a:latin typeface="Calibri"/>
                <a:ea typeface="Calibri"/>
                <a:cs typeface="Calibri"/>
                <a:sym typeface="Calibri"/>
              </a:rPr>
              <a:t>An allele is</a:t>
            </a:r>
            <a:endParaRPr sz="1100"/>
          </a:p>
          <a:p>
            <a:pPr indent="0" lvl="0" marL="0" marR="0" rtl="0" algn="l">
              <a:spcBef>
                <a:spcPts val="0"/>
              </a:spcBef>
              <a:spcAft>
                <a:spcPts val="0"/>
              </a:spcAft>
              <a:buNone/>
            </a:pPr>
            <a:r>
              <a:t/>
            </a:r>
            <a:endParaRPr b="0" i="0" sz="2100" u="none" cap="none" strike="noStrike">
              <a:solidFill>
                <a:srgbClr val="000000"/>
              </a:solidFill>
              <a:latin typeface="Calibri"/>
              <a:ea typeface="Calibri"/>
              <a:cs typeface="Calibri"/>
              <a:sym typeface="Calibri"/>
            </a:endParaRPr>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the recessive form of a gene.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 type of chromosome.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the dominant form of a gene.</a:t>
            </a:r>
            <a:endParaRPr sz="1100"/>
          </a:p>
          <a:p>
            <a:pPr indent="-374650" lvl="0" marL="381000" marR="0" rtl="0" algn="l">
              <a:spcBef>
                <a:spcPts val="400"/>
              </a:spcBef>
              <a:spcAft>
                <a:spcPts val="0"/>
              </a:spcAft>
              <a:buClr>
                <a:srgbClr val="000000"/>
              </a:buClr>
              <a:buSzPts val="2100"/>
              <a:buFont typeface="Calibri"/>
              <a:buAutoNum type="alphaUcPeriod"/>
            </a:pPr>
            <a:r>
              <a:rPr b="0" i="0" lang="en" sz="2100" u="none" cap="none" strike="noStrike">
                <a:solidFill>
                  <a:srgbClr val="000000"/>
                </a:solidFill>
                <a:latin typeface="Calibri"/>
                <a:ea typeface="Calibri"/>
                <a:cs typeface="Calibri"/>
                <a:sym typeface="Calibri"/>
              </a:rPr>
              <a:t>a different form of a gene.</a:t>
            </a:r>
            <a:endParaRPr sz="1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