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70" r:id="rId3"/>
    <p:sldId id="267" r:id="rId4"/>
    <p:sldId id="547" r:id="rId5"/>
    <p:sldId id="268" r:id="rId6"/>
    <p:sldId id="269" r:id="rId7"/>
    <p:sldId id="527" r:id="rId8"/>
    <p:sldId id="518" r:id="rId9"/>
    <p:sldId id="556" r:id="rId10"/>
    <p:sldId id="533" r:id="rId11"/>
    <p:sldId id="511" r:id="rId12"/>
    <p:sldId id="555" r:id="rId13"/>
    <p:sldId id="535" r:id="rId14"/>
    <p:sldId id="554" r:id="rId15"/>
    <p:sldId id="545" r:id="rId16"/>
    <p:sldId id="271" r:id="rId17"/>
    <p:sldId id="553" r:id="rId18"/>
    <p:sldId id="538" r:id="rId19"/>
    <p:sldId id="262" r:id="rId20"/>
    <p:sldId id="540" r:id="rId21"/>
    <p:sldId id="541" r:id="rId22"/>
    <p:sldId id="548" r:id="rId23"/>
    <p:sldId id="544" r:id="rId24"/>
    <p:sldId id="549" r:id="rId25"/>
    <p:sldId id="515" r:id="rId26"/>
    <p:sldId id="552" r:id="rId27"/>
    <p:sldId id="550" r:id="rId28"/>
    <p:sldId id="542" r:id="rId29"/>
    <p:sldId id="551" r:id="rId30"/>
    <p:sldId id="546" r:id="rId31"/>
    <p:sldId id="516" r:id="rId32"/>
    <p:sldId id="50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Henkhaus" initials="NAH" lastIdx="1" clrIdx="0">
    <p:extLst>
      <p:ext uri="{19B8F6BF-5375-455C-9EA6-DF929625EA0E}">
        <p15:presenceInfo xmlns:p15="http://schemas.microsoft.com/office/powerpoint/2012/main" userId="Natalie Henkha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117" autoAdjust="0"/>
  </p:normalViewPr>
  <p:slideViewPr>
    <p:cSldViewPr snapToGrid="0">
      <p:cViewPr varScale="1">
        <p:scale>
          <a:sx n="86" d="100"/>
          <a:sy n="86" d="100"/>
        </p:scale>
        <p:origin x="1554" y="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27T12:11:54.063" idx="1">
    <p:pos x="5584" y="759"/>
    <p:text>Last edited 8/27/20</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8C7E0-E572-4B24-93E2-171BD82D43E8}" type="datetimeFigureOut">
              <a:rPr lang="en-US" smtClean="0"/>
              <a:t>9/2/2020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ADE9E-BB89-448E-9568-87C8AAC2FA5C}" type="slidenum">
              <a:rPr lang="en-US" smtClean="0"/>
              <a:t>‹#›</a:t>
            </a:fld>
            <a:endParaRPr lang="en-US" dirty="0"/>
          </a:p>
        </p:txBody>
      </p:sp>
    </p:spTree>
    <p:extLst>
      <p:ext uri="{BB962C8B-B14F-4D97-AF65-F5344CB8AC3E}">
        <p14:creationId xmlns:p14="http://schemas.microsoft.com/office/powerpoint/2010/main" val="8745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Plant Science Research Network, which led the development of the Decadal Vision, is an NSF-funded Research Coordination Network with representatives from 15 scientific societies that support plant science research and education, including the Ecological Society of America.</a:t>
            </a:r>
            <a:endParaRPr lang="en-US" b="0" dirty="0">
              <a:effectLst/>
            </a:endParaRPr>
          </a:p>
        </p:txBody>
      </p:sp>
      <p:sp>
        <p:nvSpPr>
          <p:cNvPr id="4" name="Slide Number Placeholder 3"/>
          <p:cNvSpPr>
            <a:spLocks noGrp="1"/>
          </p:cNvSpPr>
          <p:nvPr>
            <p:ph type="sldNum" sz="quarter" idx="10"/>
          </p:nvPr>
        </p:nvSpPr>
        <p:spPr/>
        <p:txBody>
          <a:bodyPr/>
          <a:lstStyle/>
          <a:p>
            <a:fld id="{D85F21A5-83B5-4FB4-99E9-4778A48DA037}" type="slidenum">
              <a:rPr lang="en-US" smtClean="0"/>
              <a:t>2</a:t>
            </a:fld>
            <a:endParaRPr lang="en-US" dirty="0"/>
          </a:p>
        </p:txBody>
      </p:sp>
    </p:spTree>
    <p:extLst>
      <p:ext uri="{BB962C8B-B14F-4D97-AF65-F5344CB8AC3E}">
        <p14:creationId xmlns:p14="http://schemas.microsoft.com/office/powerpoint/2010/main" val="361412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Goal 2: Advancing technology for diversity driven sustainable plant production systems.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Invent and deploy modern tools like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gene editing,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synthetic biology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plant breeding. </a:t>
            </a:r>
          </a:p>
          <a:p>
            <a:r>
              <a:rPr lang="en-US"/>
              <a:t>…</a:t>
            </a:r>
            <a:r>
              <a:rPr lang="en-US" sz="1200" kern="1200">
                <a:solidFill>
                  <a:schemeClr val="tx1"/>
                </a:solidFill>
                <a:effectLst/>
                <a:latin typeface="+mn-lt"/>
                <a:ea typeface="+mn-ea"/>
                <a:cs typeface="+mn-cs"/>
              </a:rPr>
              <a:t>In the Decadal Vision report, we propose two far reaching research goals (or moonshots). </a:t>
            </a:r>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12</a:t>
            </a:fld>
            <a:endParaRPr lang="en-US"/>
          </a:p>
        </p:txBody>
      </p:sp>
    </p:spTree>
    <p:extLst>
      <p:ext uri="{BB962C8B-B14F-4D97-AF65-F5344CB8AC3E}">
        <p14:creationId xmlns:p14="http://schemas.microsoft.com/office/powerpoint/2010/main" val="1237505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Full title: </a:t>
            </a:r>
            <a:r>
              <a:rPr lang="en-US" sz="1200" b="1" kern="1200" dirty="0">
                <a:solidFill>
                  <a:schemeClr val="tx1"/>
                </a:solidFill>
                <a:effectLst/>
                <a:latin typeface="+mn-lt"/>
                <a:ea typeface="+mn-ea"/>
                <a:cs typeface="+mn-cs"/>
              </a:rPr>
              <a:t>Goal 3: </a:t>
            </a:r>
            <a:r>
              <a:rPr lang="en-US" b="1" dirty="0"/>
              <a:t>Develop 21st-Century Applications of Plant Science to Improve Nutrition, Health, and Well-Being</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[15] How do plants work for humanity?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Goal three challenges us to develop 21st century applications of plant science to improve health, nutrition and well being.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Gita will discuss an example in her talk.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indent="0">
              <a:buNone/>
            </a:pPr>
            <a:r>
              <a:rPr lang="en-US" sz="1200" dirty="0"/>
              <a:t>Plants are </a:t>
            </a:r>
          </a:p>
          <a:p>
            <a:pPr marL="457200" indent="-457200">
              <a:buFont typeface="Wingdings" panose="05000000000000000000" pitchFamily="2" charset="2"/>
              <a:buChar char="v"/>
            </a:pPr>
            <a:r>
              <a:rPr lang="en-US" sz="1200" dirty="0"/>
              <a:t>Sources of medicines – Taxol example </a:t>
            </a:r>
          </a:p>
          <a:p>
            <a:pPr marL="457200" indent="-457200">
              <a:buFont typeface="Wingdings" panose="05000000000000000000" pitchFamily="2" charset="2"/>
              <a:buChar char="v"/>
            </a:pPr>
            <a:r>
              <a:rPr lang="en-US" sz="1200" dirty="0"/>
              <a:t>Molecular factories</a:t>
            </a:r>
          </a:p>
          <a:p>
            <a:pPr marL="457200" indent="-457200">
              <a:buFont typeface="Wingdings" panose="05000000000000000000" pitchFamily="2" charset="2"/>
              <a:buChar char="v"/>
            </a:pPr>
            <a:r>
              <a:rPr lang="en-US" sz="1200" dirty="0"/>
              <a:t>Foundation of green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13</a:t>
            </a:fld>
            <a:endParaRPr lang="en-US"/>
          </a:p>
        </p:txBody>
      </p:sp>
    </p:spTree>
    <p:extLst>
      <p:ext uri="{BB962C8B-B14F-4D97-AF65-F5344CB8AC3E}">
        <p14:creationId xmlns:p14="http://schemas.microsoft.com/office/powerpoint/2010/main" val="306438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14</a:t>
            </a:fld>
            <a:endParaRPr lang="en-US"/>
          </a:p>
        </p:txBody>
      </p:sp>
    </p:spTree>
    <p:extLst>
      <p:ext uri="{BB962C8B-B14F-4D97-AF65-F5344CB8AC3E}">
        <p14:creationId xmlns:p14="http://schemas.microsoft.com/office/powerpoint/2010/main" val="1570728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Full title: </a:t>
            </a:r>
            <a:r>
              <a:rPr lang="en-US" b="1" dirty="0"/>
              <a:t>Goal 4: </a:t>
            </a:r>
            <a:r>
              <a:rPr lang="en-US" sz="1200" b="1" kern="1200" dirty="0">
                <a:ln>
                  <a:noFill/>
                </a:ln>
              </a:rPr>
              <a:t>Launch the Transparent Plant, an Interactive Tool to Discern Mechanisms</a:t>
            </a:r>
          </a:p>
          <a:p>
            <a:endParaRPr lang="en-US" dirty="0"/>
          </a:p>
          <a:p>
            <a:pPr marL="171450" indent="-171450">
              <a:buFont typeface="Arial" panose="020B0604020202020204" pitchFamily="34" charset="0"/>
              <a:buChar char="•"/>
            </a:pPr>
            <a:r>
              <a:rPr lang="en-US" dirty="0"/>
              <a:t>Goal 4: is to “Launch the transparent plant tool” – which will allow scientists to model </a:t>
            </a:r>
          </a:p>
          <a:p>
            <a:pPr marL="628650" lvl="1" indent="-171450">
              <a:buFont typeface="Arial" panose="020B0604020202020204" pitchFamily="34" charset="0"/>
              <a:buChar char="•"/>
            </a:pPr>
            <a:r>
              <a:rPr lang="en-US" dirty="0"/>
              <a:t>plant interactions within the phytobiome, </a:t>
            </a:r>
          </a:p>
          <a:p>
            <a:pPr marL="628650" lvl="1" indent="-171450">
              <a:buFont typeface="Arial" panose="020B0604020202020204" pitchFamily="34" charset="0"/>
              <a:buChar char="•"/>
            </a:pPr>
            <a:r>
              <a:rPr lang="en-US" dirty="0"/>
              <a:t>understand the rules of plant diversification, and </a:t>
            </a:r>
          </a:p>
          <a:p>
            <a:pPr marL="628650" lvl="1" indent="-171450">
              <a:buFont typeface="Arial" panose="020B0604020202020204" pitchFamily="34" charset="0"/>
              <a:buChar char="•"/>
            </a:pPr>
            <a:r>
              <a:rPr lang="en-US" dirty="0"/>
              <a:t>make predictions.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Decadal Vision proposes goals that respond to and mitigate climate change, support the nutritional needs of a growing population, and develop new plant-based products for consumers. </a:t>
            </a:r>
          </a:p>
          <a:p>
            <a:r>
              <a:rPr lang="en-US" dirty="0"/>
              <a:t>We have used a very nice analogy for building plants like Legos – can provide slides with Legos if interested. </a:t>
            </a:r>
          </a:p>
        </p:txBody>
      </p:sp>
      <p:sp>
        <p:nvSpPr>
          <p:cNvPr id="4" name="Slide Number Placeholder 3"/>
          <p:cNvSpPr>
            <a:spLocks noGrp="1"/>
          </p:cNvSpPr>
          <p:nvPr>
            <p:ph type="sldNum" sz="quarter" idx="5"/>
          </p:nvPr>
        </p:nvSpPr>
        <p:spPr/>
        <p:txBody>
          <a:bodyPr/>
          <a:lstStyle/>
          <a:p>
            <a:fld id="{908F43ED-A294-4451-816E-8F22CAD5DA70}" type="slidenum">
              <a:rPr lang="en-US" smtClean="0"/>
              <a:t>15</a:t>
            </a:fld>
            <a:endParaRPr lang="en-US"/>
          </a:p>
        </p:txBody>
      </p:sp>
    </p:spTree>
    <p:extLst>
      <p:ext uri="{BB962C8B-B14F-4D97-AF65-F5344CB8AC3E}">
        <p14:creationId xmlns:p14="http://schemas.microsoft.com/office/powerpoint/2010/main" val="3075551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cef584998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cef584998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cef584998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cef584998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Please don’t display this slide as is but rather highlight specific areas that would be relevant to the audience. </a:t>
            </a:r>
            <a:endParaRPr dirty="0"/>
          </a:p>
        </p:txBody>
      </p:sp>
    </p:spTree>
    <p:extLst>
      <p:ext uri="{BB962C8B-B14F-4D97-AF65-F5344CB8AC3E}">
        <p14:creationId xmlns:p14="http://schemas.microsoft.com/office/powerpoint/2010/main" val="1629481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8 specific and interconnected goals that address Research, People, and Technology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8F43ED-A294-4451-816E-8F22CAD5DA70}" type="slidenum">
              <a:rPr lang="en-US" smtClean="0"/>
              <a:t>18</a:t>
            </a:fld>
            <a:endParaRPr lang="en-US"/>
          </a:p>
        </p:txBody>
      </p:sp>
    </p:spTree>
    <p:extLst>
      <p:ext uri="{BB962C8B-B14F-4D97-AF65-F5344CB8AC3E}">
        <p14:creationId xmlns:p14="http://schemas.microsoft.com/office/powerpoint/2010/main" val="4038745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cef58499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cef58499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Goal 5 describes recommendations to reimagine the workplace and inspire the next generation of scientists, with specific actions to support adaptive and diverse plant scientists.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Equity, diversity, and inclusion (EDI) are the cornerstones of greater participation and richer perspectives and are indispensable for fully realizing our vision for plant science. </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Equity, diversity, and inclusion (EDI) are the cornerstones of greater participation and richer perspectives and are indispensable for fully realizing our vision for plant science.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20</a:t>
            </a:fld>
            <a:endParaRPr lang="en-US"/>
          </a:p>
        </p:txBody>
      </p:sp>
    </p:spTree>
    <p:extLst>
      <p:ext uri="{BB962C8B-B14F-4D97-AF65-F5344CB8AC3E}">
        <p14:creationId xmlns:p14="http://schemas.microsoft.com/office/powerpoint/2010/main" val="210666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plant science institutions must ensure that the professional development needs of early career scientists are supported.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6 specific recommendations from our 2018 publication include support for mentoring, modular learning, and practical training. </a:t>
            </a: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figure from our 2018 publication recommends putting the early career scientist at the center of their training and emphasizes individualized and customized professional development.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F43ED-A294-4451-816E-8F22CAD5DA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65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About a year ago, the Plant Science Research Network brought together 50 plant scientists to discuss the future of research, training, and discoveries at the Plant Summit 2019, held at Biosphere II in Tucson. From that meeting, a writing team developed the Decadal Vision with specific recommendations to move forward with areas of plant science ripe for innovation, cultural change, and advocacy.</a:t>
            </a:r>
          </a:p>
          <a:p>
            <a:endParaRPr lang="en-US" sz="1200" b="0" i="0" u="none" strike="noStrike" kern="1200" dirty="0">
              <a:solidFill>
                <a:schemeClr val="tx1"/>
              </a:solidFill>
              <a:effectLst/>
              <a:latin typeface="+mn-lt"/>
              <a:ea typeface="+mn-ea"/>
              <a:cs typeface="+mn-cs"/>
            </a:endParaRPr>
          </a:p>
          <a:p>
            <a:pPr algn="l">
              <a:defRPr/>
            </a:pPr>
            <a:r>
              <a:rPr lang="en-US" sz="1200" b="0" dirty="0"/>
              <a:t>Plant Summit 2019 Rallying Cry: </a:t>
            </a:r>
          </a:p>
          <a:p>
            <a:pPr marL="0" indent="0" algn="l">
              <a:lnSpc>
                <a:spcPct val="100000"/>
              </a:lnSpc>
              <a:spcBef>
                <a:spcPts val="600"/>
              </a:spcBef>
              <a:spcAft>
                <a:spcPts val="600"/>
              </a:spcAft>
              <a:buFont typeface="Wingdings" panose="05000000000000000000" pitchFamily="2" charset="2"/>
              <a:buChar char="v"/>
              <a:defRPr/>
            </a:pPr>
            <a:r>
              <a:rPr lang="en-US" b="0" dirty="0"/>
              <a:t>Unite: Plant scientists  </a:t>
            </a:r>
          </a:p>
          <a:p>
            <a:pPr marL="0" indent="0" algn="l">
              <a:lnSpc>
                <a:spcPct val="100000"/>
              </a:lnSpc>
              <a:spcBef>
                <a:spcPts val="600"/>
              </a:spcBef>
              <a:spcAft>
                <a:spcPts val="600"/>
              </a:spcAft>
              <a:buFont typeface="Wingdings" panose="05000000000000000000" pitchFamily="2" charset="2"/>
              <a:buChar char="v"/>
              <a:defRPr/>
            </a:pPr>
            <a:r>
              <a:rPr lang="en-US" b="0" dirty="0"/>
              <a:t>Inspire: New science</a:t>
            </a:r>
          </a:p>
          <a:p>
            <a:pPr marL="0" indent="0" algn="l">
              <a:lnSpc>
                <a:spcPct val="100000"/>
              </a:lnSpc>
              <a:spcBef>
                <a:spcPts val="600"/>
              </a:spcBef>
              <a:spcAft>
                <a:spcPts val="600"/>
              </a:spcAft>
              <a:buFont typeface="Wingdings" panose="05000000000000000000" pitchFamily="2" charset="2"/>
              <a:buChar char="v"/>
              <a:defRPr/>
            </a:pPr>
            <a:r>
              <a:rPr lang="en-US" b="0" dirty="0"/>
              <a:t>Enable: The future </a:t>
            </a:r>
          </a:p>
          <a:p>
            <a:endParaRPr lang="en-US" dirty="0"/>
          </a:p>
        </p:txBody>
      </p:sp>
      <p:sp>
        <p:nvSpPr>
          <p:cNvPr id="4" name="Slide Number Placeholder 3"/>
          <p:cNvSpPr>
            <a:spLocks noGrp="1"/>
          </p:cNvSpPr>
          <p:nvPr>
            <p:ph type="sldNum" sz="quarter" idx="10"/>
          </p:nvPr>
        </p:nvSpPr>
        <p:spPr/>
        <p:txBody>
          <a:bodyPr/>
          <a:lstStyle/>
          <a:p>
            <a:fld id="{D85F21A5-83B5-4FB4-99E9-4778A48DA037}" type="slidenum">
              <a:rPr lang="en-US" smtClean="0"/>
              <a:t>3</a:t>
            </a:fld>
            <a:endParaRPr lang="en-US" dirty="0"/>
          </a:p>
        </p:txBody>
      </p:sp>
    </p:spTree>
    <p:extLst>
      <p:ext uri="{BB962C8B-B14F-4D97-AF65-F5344CB8AC3E}">
        <p14:creationId xmlns:p14="http://schemas.microsoft.com/office/powerpoint/2010/main" val="2721820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Goal 6: "Build capacity and interest to engage with plant science."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recommendation is to incorporate science communication into undergraduate and graduate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engaging the public through community science projects. </a:t>
            </a:r>
          </a:p>
        </p:txBody>
      </p:sp>
      <p:sp>
        <p:nvSpPr>
          <p:cNvPr id="4" name="Slide Number Placeholder 3"/>
          <p:cNvSpPr>
            <a:spLocks noGrp="1"/>
          </p:cNvSpPr>
          <p:nvPr>
            <p:ph type="sldNum" sz="quarter" idx="5"/>
          </p:nvPr>
        </p:nvSpPr>
        <p:spPr/>
        <p:txBody>
          <a:bodyPr/>
          <a:lstStyle/>
          <a:p>
            <a:fld id="{908F43ED-A294-4451-816E-8F22CAD5DA70}" type="slidenum">
              <a:rPr lang="en-US" smtClean="0"/>
              <a:t>23</a:t>
            </a:fld>
            <a:endParaRPr lang="en-US"/>
          </a:p>
        </p:txBody>
      </p:sp>
    </p:spTree>
    <p:extLst>
      <p:ext uri="{BB962C8B-B14F-4D97-AF65-F5344CB8AC3E}">
        <p14:creationId xmlns:p14="http://schemas.microsoft.com/office/powerpoint/2010/main" val="288652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8F43ED-A294-4451-816E-8F22CAD5DA70}" type="slidenum">
              <a:rPr lang="en-US" smtClean="0"/>
              <a:t>24</a:t>
            </a:fld>
            <a:endParaRPr lang="en-US"/>
          </a:p>
        </p:txBody>
      </p:sp>
    </p:spTree>
    <p:extLst>
      <p:ext uri="{BB962C8B-B14F-4D97-AF65-F5344CB8AC3E}">
        <p14:creationId xmlns:p14="http://schemas.microsoft.com/office/powerpoint/2010/main" val="4073708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912ef11b6_0_363:notes"/>
          <p:cNvSpPr>
            <a:spLocks noGrp="1" noRot="1" noChangeAspect="1"/>
          </p:cNvSpPr>
          <p:nvPr>
            <p:ph type="sldImg" idx="2"/>
          </p:nvPr>
        </p:nvSpPr>
        <p:spPr>
          <a:xfrm>
            <a:off x="400050" y="706438"/>
            <a:ext cx="6276975" cy="3532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912ef11b6_0_363:notes"/>
          <p:cNvSpPr txBox="1">
            <a:spLocks noGrp="1"/>
          </p:cNvSpPr>
          <p:nvPr>
            <p:ph type="body" idx="1"/>
          </p:nvPr>
        </p:nvSpPr>
        <p:spPr>
          <a:xfrm>
            <a:off x="708025" y="4473575"/>
            <a:ext cx="5661000" cy="4238700"/>
          </a:xfrm>
          <a:prstGeom prst="rect">
            <a:avLst/>
          </a:prstGeom>
        </p:spPr>
        <p:txBody>
          <a:bodyPr spcFirstLastPara="1" wrap="square" lIns="94250" tIns="47125" rIns="94250" bIns="47125" anchor="t" anchorCtr="0">
            <a:noAutofit/>
          </a:bodyPr>
          <a:lstStyle/>
          <a:p>
            <a:pPr marL="0" indent="0">
              <a:buFont typeface="Wingdings" panose="05000000000000000000" pitchFamily="2" charset="2"/>
              <a:buNone/>
            </a:pPr>
            <a:r>
              <a:rPr lang="en-US" sz="1200" kern="1200" dirty="0">
                <a:solidFill>
                  <a:schemeClr val="tx1"/>
                </a:solidFill>
                <a:effectLst/>
                <a:latin typeface="+mn-lt"/>
                <a:ea typeface="+mn-ea"/>
                <a:cs typeface="+mn-cs"/>
              </a:rPr>
              <a:t>We envision innovations in noninvasive imaging, sensors,  machine learning, aerial vehicles, and other yet to be discovered tools to enable plant science research. </a:t>
            </a:r>
          </a:p>
          <a:p>
            <a:pPr marL="457200" indent="-457200">
              <a:buFont typeface="Arial" panose="020B0604020202020204" pitchFamily="34" charset="0"/>
              <a:buChar char="•"/>
            </a:pPr>
            <a:r>
              <a:rPr lang="en-US" dirty="0"/>
              <a:t>Improve noninvasive imaging</a:t>
            </a:r>
          </a:p>
          <a:p>
            <a:pPr marL="457200" indent="-457200">
              <a:buFont typeface="Arial" panose="020B0604020202020204" pitchFamily="34" charset="0"/>
              <a:buChar char="•"/>
            </a:pPr>
            <a:r>
              <a:rPr lang="en-US" dirty="0"/>
              <a:t>Apply sensors </a:t>
            </a:r>
          </a:p>
          <a:p>
            <a:pPr marL="457200" indent="-457200">
              <a:buFont typeface="Arial" panose="020B0604020202020204" pitchFamily="34" charset="0"/>
              <a:buChar char="•"/>
            </a:pPr>
            <a:r>
              <a:rPr lang="en-US" dirty="0"/>
              <a:t>Dealing with petabytes, zettabytes and beyond: culling, storing, interpreting</a:t>
            </a:r>
          </a:p>
          <a:p>
            <a:pPr marL="171450" lvl="0" indent="-171450" algn="l" rtl="0">
              <a:spcBef>
                <a:spcPts val="360"/>
              </a:spcBef>
              <a:spcAft>
                <a:spcPts val="0"/>
              </a:spcAft>
              <a:buFont typeface="Arial" panose="020B0604020202020204" pitchFamily="34" charset="0"/>
              <a:buChar char="•"/>
            </a:pPr>
            <a:endParaRPr lang="en-US" dirty="0"/>
          </a:p>
          <a:p>
            <a:pPr marL="0" indent="0">
              <a:buFont typeface="Wingdings" panose="05000000000000000000" pitchFamily="2" charset="2"/>
              <a:buNone/>
            </a:pPr>
            <a:endParaRPr lang="en-US" sz="1200" kern="1200" dirty="0">
              <a:solidFill>
                <a:schemeClr val="tx1"/>
              </a:solidFill>
              <a:effectLst/>
              <a:latin typeface="+mn-lt"/>
              <a:ea typeface="+mn-ea"/>
              <a:cs typeface="+mn-cs"/>
            </a:endParaRPr>
          </a:p>
        </p:txBody>
      </p:sp>
      <p:sp>
        <p:nvSpPr>
          <p:cNvPr id="325" name="Google Shape;325;g8912ef11b6_0_363:notes"/>
          <p:cNvSpPr txBox="1">
            <a:spLocks noGrp="1"/>
          </p:cNvSpPr>
          <p:nvPr>
            <p:ph type="sldNum" idx="12"/>
          </p:nvPr>
        </p:nvSpPr>
        <p:spPr>
          <a:xfrm>
            <a:off x="4008438" y="8945563"/>
            <a:ext cx="3066900" cy="471600"/>
          </a:xfrm>
          <a:prstGeom prst="rect">
            <a:avLst/>
          </a:prstGeom>
        </p:spPr>
        <p:txBody>
          <a:bodyPr spcFirstLastPara="1" wrap="square" lIns="94250" tIns="47125" rIns="94250" bIns="471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1440270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912ef11b6_0_363:notes"/>
          <p:cNvSpPr>
            <a:spLocks noGrp="1" noRot="1" noChangeAspect="1"/>
          </p:cNvSpPr>
          <p:nvPr>
            <p:ph type="sldImg" idx="2"/>
          </p:nvPr>
        </p:nvSpPr>
        <p:spPr>
          <a:xfrm>
            <a:off x="400050" y="706438"/>
            <a:ext cx="6276975" cy="3532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912ef11b6_0_363:notes"/>
          <p:cNvSpPr txBox="1">
            <a:spLocks noGrp="1"/>
          </p:cNvSpPr>
          <p:nvPr>
            <p:ph type="body" idx="1"/>
          </p:nvPr>
        </p:nvSpPr>
        <p:spPr>
          <a:xfrm>
            <a:off x="708025" y="4473575"/>
            <a:ext cx="5661000" cy="4238700"/>
          </a:xfrm>
          <a:prstGeom prst="rect">
            <a:avLst/>
          </a:prstGeom>
        </p:spPr>
        <p:txBody>
          <a:bodyPr spcFirstLastPara="1" wrap="square" lIns="94250" tIns="47125" rIns="94250" bIns="47125" anchor="t" anchorCtr="0">
            <a:noAutofit/>
          </a:bodyPr>
          <a:lstStyle/>
          <a:p>
            <a:pPr marL="0" indent="0">
              <a:buFont typeface="Wingdings" panose="05000000000000000000" pitchFamily="2" charset="2"/>
              <a:buNone/>
            </a:pPr>
            <a:r>
              <a:rPr lang="en-US" sz="1200" kern="1200" dirty="0">
                <a:solidFill>
                  <a:schemeClr val="tx1"/>
                </a:solidFill>
                <a:effectLst/>
                <a:latin typeface="+mn-lt"/>
                <a:ea typeface="+mn-ea"/>
                <a:cs typeface="+mn-cs"/>
              </a:rPr>
              <a:t>We envision innovations in noninvasive imaging, sensors,  machine learning, aerial vehicles, and other yet to be discovered tools to enable plant science research. </a:t>
            </a:r>
          </a:p>
          <a:p>
            <a:pPr marL="457200" indent="-457200">
              <a:buFont typeface="Arial" panose="020B0604020202020204" pitchFamily="34" charset="0"/>
              <a:buChar char="•"/>
            </a:pPr>
            <a:r>
              <a:rPr lang="en-US" dirty="0"/>
              <a:t>Improve noninvasive imaging</a:t>
            </a:r>
          </a:p>
          <a:p>
            <a:pPr marL="457200" indent="-457200">
              <a:buFont typeface="Arial" panose="020B0604020202020204" pitchFamily="34" charset="0"/>
              <a:buChar char="•"/>
            </a:pPr>
            <a:r>
              <a:rPr lang="en-US" dirty="0"/>
              <a:t>Apply sensors </a:t>
            </a:r>
          </a:p>
          <a:p>
            <a:pPr marL="457200" indent="-457200">
              <a:buFont typeface="Arial" panose="020B0604020202020204" pitchFamily="34" charset="0"/>
              <a:buChar char="•"/>
            </a:pPr>
            <a:r>
              <a:rPr lang="en-US" dirty="0"/>
              <a:t>Dealing with petabytes, zettabytes and beyond: culling, storing, interpreting</a:t>
            </a:r>
          </a:p>
          <a:p>
            <a:pPr marL="171450" lvl="0" indent="-171450" algn="l" rtl="0">
              <a:spcBef>
                <a:spcPts val="360"/>
              </a:spcBef>
              <a:spcAft>
                <a:spcPts val="0"/>
              </a:spcAft>
              <a:buFont typeface="Arial" panose="020B0604020202020204" pitchFamily="34" charset="0"/>
              <a:buChar char="•"/>
            </a:pPr>
            <a:endParaRPr lang="en-US" dirty="0"/>
          </a:p>
          <a:p>
            <a:pPr marL="0" indent="0">
              <a:buFont typeface="Wingdings" panose="05000000000000000000" pitchFamily="2" charset="2"/>
              <a:buNone/>
            </a:pPr>
            <a:endParaRPr lang="en-US" sz="1200" kern="1200" dirty="0">
              <a:solidFill>
                <a:schemeClr val="tx1"/>
              </a:solidFill>
              <a:effectLst/>
              <a:latin typeface="+mn-lt"/>
              <a:ea typeface="+mn-ea"/>
              <a:cs typeface="+mn-cs"/>
            </a:endParaRPr>
          </a:p>
        </p:txBody>
      </p:sp>
      <p:sp>
        <p:nvSpPr>
          <p:cNvPr id="325" name="Google Shape;325;g8912ef11b6_0_363:notes"/>
          <p:cNvSpPr txBox="1">
            <a:spLocks noGrp="1"/>
          </p:cNvSpPr>
          <p:nvPr>
            <p:ph type="sldNum" idx="12"/>
          </p:nvPr>
        </p:nvSpPr>
        <p:spPr>
          <a:xfrm>
            <a:off x="4008438" y="8945563"/>
            <a:ext cx="3066900" cy="471600"/>
          </a:xfrm>
          <a:prstGeom prst="rect">
            <a:avLst/>
          </a:prstGeom>
        </p:spPr>
        <p:txBody>
          <a:bodyPr spcFirstLastPara="1" wrap="square" lIns="94250" tIns="47125" rIns="94250" bIns="471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1469624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912ef11b6_0_363:notes"/>
          <p:cNvSpPr>
            <a:spLocks noGrp="1" noRot="1" noChangeAspect="1"/>
          </p:cNvSpPr>
          <p:nvPr>
            <p:ph type="sldImg" idx="2"/>
          </p:nvPr>
        </p:nvSpPr>
        <p:spPr>
          <a:xfrm>
            <a:off x="400050" y="706438"/>
            <a:ext cx="6276975" cy="3532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912ef11b6_0_363:notes"/>
          <p:cNvSpPr txBox="1">
            <a:spLocks noGrp="1"/>
          </p:cNvSpPr>
          <p:nvPr>
            <p:ph type="body" idx="1"/>
          </p:nvPr>
        </p:nvSpPr>
        <p:spPr>
          <a:xfrm>
            <a:off x="708025" y="4473575"/>
            <a:ext cx="5661000" cy="4238700"/>
          </a:xfrm>
          <a:prstGeom prst="rect">
            <a:avLst/>
          </a:prstGeom>
        </p:spPr>
        <p:txBody>
          <a:bodyPr spcFirstLastPara="1" wrap="square" lIns="94250" tIns="47125" rIns="94250" bIns="47125" anchor="t" anchorCtr="0">
            <a:noAutofit/>
          </a:bodyPr>
          <a:lstStyle/>
          <a:p>
            <a:pPr marL="0" indent="0">
              <a:buFont typeface="Wingdings" panose="05000000000000000000" pitchFamily="2" charset="2"/>
              <a:buNone/>
            </a:pPr>
            <a:endParaRPr lang="en-US" sz="1200" kern="1200" dirty="0">
              <a:solidFill>
                <a:schemeClr val="tx1"/>
              </a:solidFill>
              <a:effectLst/>
              <a:latin typeface="+mn-lt"/>
              <a:ea typeface="+mn-ea"/>
              <a:cs typeface="+mn-cs"/>
            </a:endParaRPr>
          </a:p>
        </p:txBody>
      </p:sp>
      <p:sp>
        <p:nvSpPr>
          <p:cNvPr id="325" name="Google Shape;325;g8912ef11b6_0_363:notes"/>
          <p:cNvSpPr txBox="1">
            <a:spLocks noGrp="1"/>
          </p:cNvSpPr>
          <p:nvPr>
            <p:ph type="sldNum" idx="12"/>
          </p:nvPr>
        </p:nvSpPr>
        <p:spPr>
          <a:xfrm>
            <a:off x="4008438" y="8945563"/>
            <a:ext cx="3066900" cy="471600"/>
          </a:xfrm>
          <a:prstGeom prst="rect">
            <a:avLst/>
          </a:prstGeom>
        </p:spPr>
        <p:txBody>
          <a:bodyPr spcFirstLastPara="1" wrap="square" lIns="94250" tIns="47125" rIns="94250" bIns="471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4224607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28</a:t>
            </a:fld>
            <a:endParaRPr lang="en-US"/>
          </a:p>
        </p:txBody>
      </p:sp>
    </p:spTree>
    <p:extLst>
      <p:ext uri="{BB962C8B-B14F-4D97-AF65-F5344CB8AC3E}">
        <p14:creationId xmlns:p14="http://schemas.microsoft.com/office/powerpoint/2010/main" val="1573768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29</a:t>
            </a:fld>
            <a:endParaRPr lang="en-US"/>
          </a:p>
        </p:txBody>
      </p:sp>
    </p:spTree>
    <p:extLst>
      <p:ext uri="{BB962C8B-B14F-4D97-AF65-F5344CB8AC3E}">
        <p14:creationId xmlns:p14="http://schemas.microsoft.com/office/powerpoint/2010/main" val="172431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Impacts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Decadal Vision proposes goals that respond to and mitigate climate change, support the nutritional needs of a growing population, and develop new plant-based products for consumers.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potential impacts of this decadal vision will be to bring the plant science community together around a shared set of goals </a:t>
            </a:r>
            <a:r>
              <a:rPr lang="en-US" sz="1200" b="1" kern="1200" dirty="0">
                <a:solidFill>
                  <a:schemeClr val="tx1"/>
                </a:solidFill>
                <a:effectLst/>
                <a:latin typeface="+mn-lt"/>
                <a:ea typeface="+mn-ea"/>
                <a:cs typeface="+mn-cs"/>
              </a:rPr>
              <a:t>and aspirations </a:t>
            </a:r>
            <a:r>
              <a:rPr lang="en-US" sz="1200" kern="1200" dirty="0">
                <a:solidFill>
                  <a:schemeClr val="tx1"/>
                </a:solidFill>
                <a:effectLst/>
                <a:latin typeface="+mn-lt"/>
                <a:ea typeface="+mn-ea"/>
                <a:cs typeface="+mn-cs"/>
              </a:rPr>
              <a:t>for the future.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Decadal Vision is also a critical tool for having conversations with policy makers to increase funding for plant science.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And may serve as a roadmap for congress, federal agencies, and early career scientists </a:t>
            </a:r>
          </a:p>
          <a:p>
            <a:endParaRPr lang="en-US" b="1" dirty="0"/>
          </a:p>
          <a:p>
            <a:r>
              <a:rPr lang="en-US" b="1" dirty="0"/>
              <a:t>Reinforcing the connections between plant scientists and support sustainable research </a:t>
            </a:r>
          </a:p>
          <a:p>
            <a:r>
              <a:rPr lang="en-US" b="1" dirty="0"/>
              <a:t>Increase funding for research – a roadmap for congress, federal agencies, and early career scientists </a:t>
            </a:r>
          </a:p>
          <a:p>
            <a:pPr marL="0" indent="0">
              <a:buFont typeface="Wingdings" panose="05000000000000000000" pitchFamily="2" charset="2"/>
              <a:buNone/>
            </a:pPr>
            <a:endParaRPr lang="en-US" dirty="0"/>
          </a:p>
          <a:p>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30</a:t>
            </a:fld>
            <a:endParaRPr lang="en-US"/>
          </a:p>
        </p:txBody>
      </p:sp>
    </p:spTree>
    <p:extLst>
      <p:ext uri="{BB962C8B-B14F-4D97-AF65-F5344CB8AC3E}">
        <p14:creationId xmlns:p14="http://schemas.microsoft.com/office/powerpoint/2010/main" val="4030217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Impacts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Decadal Vision proposes goals that respond to and mitigate climate change, support the nutritional needs of a growing population, and develop new plant-based products for consumers.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potential impacts of this decadal vision will be to bring the plant science community together around a shared set of goals </a:t>
            </a:r>
            <a:r>
              <a:rPr lang="en-US" sz="1200" b="1" kern="1200" dirty="0">
                <a:solidFill>
                  <a:schemeClr val="tx1"/>
                </a:solidFill>
                <a:effectLst/>
                <a:latin typeface="+mn-lt"/>
                <a:ea typeface="+mn-ea"/>
                <a:cs typeface="+mn-cs"/>
              </a:rPr>
              <a:t>and aspirations </a:t>
            </a:r>
            <a:r>
              <a:rPr lang="en-US" sz="1200" kern="1200" dirty="0">
                <a:solidFill>
                  <a:schemeClr val="tx1"/>
                </a:solidFill>
                <a:effectLst/>
                <a:latin typeface="+mn-lt"/>
                <a:ea typeface="+mn-ea"/>
                <a:cs typeface="+mn-cs"/>
              </a:rPr>
              <a:t>for the future.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Decadal Vision is also a critical tool for having conversations with policy makers to increase funding for plant science.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And may serve as a roadmap for congress, federal agencies, and early career scientists </a:t>
            </a:r>
          </a:p>
          <a:p>
            <a:endParaRPr lang="en-US" b="1" dirty="0"/>
          </a:p>
          <a:p>
            <a:r>
              <a:rPr lang="en-US" b="1" dirty="0"/>
              <a:t>Reinforcing the connections between plant scientists and support sustainable research </a:t>
            </a:r>
          </a:p>
          <a:p>
            <a:r>
              <a:rPr lang="en-US" b="1" dirty="0"/>
              <a:t>Increase funding for research – a roadmap for congress, federal agencies, and early career scientists </a:t>
            </a:r>
          </a:p>
          <a:p>
            <a:endParaRPr lang="en-US" b="0" dirty="0"/>
          </a:p>
          <a:p>
            <a:r>
              <a:rPr lang="en-US" b="0" dirty="0"/>
              <a:t>Other applications: </a:t>
            </a:r>
            <a:endParaRPr lang="en-US" b="1" dirty="0"/>
          </a:p>
          <a:p>
            <a:pPr marL="457200" indent="-457200">
              <a:buFont typeface="Wingdings" panose="05000000000000000000" pitchFamily="2" charset="2"/>
              <a:buChar char="v"/>
            </a:pPr>
            <a:r>
              <a:rPr lang="en-US" dirty="0"/>
              <a:t>Responding to climate change</a:t>
            </a:r>
          </a:p>
          <a:p>
            <a:pPr marL="457200" indent="-457200">
              <a:buFont typeface="Wingdings" panose="05000000000000000000" pitchFamily="2" charset="2"/>
              <a:buChar char="v"/>
            </a:pPr>
            <a:r>
              <a:rPr lang="en-US" dirty="0"/>
              <a:t>Feeding a growing population </a:t>
            </a:r>
          </a:p>
          <a:p>
            <a:pPr marL="457200" indent="-457200">
              <a:buFont typeface="Wingdings" panose="05000000000000000000" pitchFamily="2" charset="2"/>
              <a:buChar char="v"/>
            </a:pPr>
            <a:r>
              <a:rPr lang="en-US" dirty="0"/>
              <a:t>Trends in plant-based foods </a:t>
            </a:r>
          </a:p>
          <a:p>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31</a:t>
            </a:fld>
            <a:endParaRPr lang="en-US"/>
          </a:p>
        </p:txBody>
      </p:sp>
    </p:spTree>
    <p:extLst>
      <p:ext uri="{BB962C8B-B14F-4D97-AF65-F5344CB8AC3E}">
        <p14:creationId xmlns:p14="http://schemas.microsoft.com/office/powerpoint/2010/main" val="3140974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feel free to use a different image in the summary! </a:t>
            </a:r>
          </a:p>
          <a:p>
            <a:r>
              <a:rPr lang="en-US" sz="1200" kern="1200" dirty="0">
                <a:solidFill>
                  <a:schemeClr val="tx1"/>
                </a:solidFill>
                <a:effectLst/>
                <a:latin typeface="+mn-lt"/>
                <a:ea typeface="+mn-ea"/>
                <a:cs typeface="+mn-cs"/>
              </a:rPr>
              <a:t>One of the first few slides might be a better fit – such as the image of Summit Attendees with the Plantae screenshot. Or </a:t>
            </a:r>
            <a:r>
              <a:rPr lang="en-US" sz="1200" kern="1200">
                <a:solidFill>
                  <a:schemeClr val="tx1"/>
                </a:solidFill>
                <a:effectLst/>
                <a:latin typeface="+mn-lt"/>
                <a:ea typeface="+mn-ea"/>
                <a:cs typeface="+mn-cs"/>
              </a:rPr>
              <a:t>the cover of the DV.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would like to thank you for participating in this presentation and the groups supporting this work. </a:t>
            </a:r>
          </a:p>
          <a:p>
            <a:r>
              <a:rPr lang="en-US" sz="1200" kern="1200" dirty="0">
                <a:solidFill>
                  <a:schemeClr val="tx1"/>
                </a:solidFill>
                <a:effectLst/>
                <a:latin typeface="+mn-lt"/>
                <a:ea typeface="+mn-ea"/>
                <a:cs typeface="+mn-cs"/>
              </a:rPr>
              <a:t>Please visit plantae.org/PSRN to connect with the members of the Plant Science Research Network, learn more about the decadal vision, and access Decadal Vision supporting materials.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8F43ED-A294-4451-816E-8F22CAD5DA70}" type="slidenum">
              <a:rPr lang="en-US" smtClean="0"/>
              <a:t>32</a:t>
            </a:fld>
            <a:endParaRPr lang="en-US"/>
          </a:p>
        </p:txBody>
      </p:sp>
    </p:spTree>
    <p:extLst>
      <p:ext uri="{BB962C8B-B14F-4D97-AF65-F5344CB8AC3E}">
        <p14:creationId xmlns:p14="http://schemas.microsoft.com/office/powerpoint/2010/main" val="264125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Plant Science Decadal Vision has a central theme, which is that Research, People, and Technology must ALL be ADVANCED for plant science to succeed and grow over the next ten years. More than ever before, the future is about plants and how they can contribute to a sustainable future for humans, and indeed all life, on the planet.</a:t>
            </a:r>
            <a:endParaRPr lang="en-US" dirty="0"/>
          </a:p>
          <a:p>
            <a:endParaRPr lang="en-US" dirty="0"/>
          </a:p>
        </p:txBody>
      </p:sp>
      <p:sp>
        <p:nvSpPr>
          <p:cNvPr id="4" name="Slide Number Placeholder 3"/>
          <p:cNvSpPr>
            <a:spLocks noGrp="1"/>
          </p:cNvSpPr>
          <p:nvPr>
            <p:ph type="sldNum" sz="quarter" idx="10"/>
          </p:nvPr>
        </p:nvSpPr>
        <p:spPr/>
        <p:txBody>
          <a:bodyPr/>
          <a:lstStyle/>
          <a:p>
            <a:fld id="{D85F21A5-83B5-4FB4-99E9-4778A48DA037}" type="slidenum">
              <a:rPr lang="en-US" smtClean="0"/>
              <a:t>5</a:t>
            </a:fld>
            <a:endParaRPr lang="en-US" dirty="0"/>
          </a:p>
        </p:txBody>
      </p:sp>
    </p:spTree>
    <p:extLst>
      <p:ext uri="{BB962C8B-B14F-4D97-AF65-F5344CB8AC3E}">
        <p14:creationId xmlns:p14="http://schemas.microsoft.com/office/powerpoint/2010/main" val="162975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85F21A5-83B5-4FB4-99E9-4778A48DA037}" type="slidenum">
              <a:rPr lang="en-US" smtClean="0"/>
              <a:t>6</a:t>
            </a:fld>
            <a:endParaRPr lang="en-US" dirty="0"/>
          </a:p>
        </p:txBody>
      </p:sp>
    </p:spTree>
    <p:extLst>
      <p:ext uri="{BB962C8B-B14F-4D97-AF65-F5344CB8AC3E}">
        <p14:creationId xmlns:p14="http://schemas.microsoft.com/office/powerpoint/2010/main" val="412840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8 specific and interconnected goals that address Research, People, and Technology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next few slides I'll tell you briefly about the recommendations in the four research goals.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8F43ED-A294-4451-816E-8F22CAD5DA70}" type="slidenum">
              <a:rPr lang="en-US" smtClean="0"/>
              <a:t>7</a:t>
            </a:fld>
            <a:endParaRPr lang="en-US"/>
          </a:p>
        </p:txBody>
      </p:sp>
    </p:spTree>
    <p:extLst>
      <p:ext uri="{BB962C8B-B14F-4D97-AF65-F5344CB8AC3E}">
        <p14:creationId xmlns:p14="http://schemas.microsoft.com/office/powerpoint/2010/main" val="139137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Goal 1 – “Harnessing plants for planetary resilience”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goal will help scientists better understand and predict ecological and evolutionary changes.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And understanding the assembly of existing and novel biological communities and how associations vary across time scales. </a:t>
            </a:r>
          </a:p>
          <a:p>
            <a:pPr marL="171450" indent="-171450">
              <a:buFont typeface="Arial" panose="020B0604020202020204" pitchFamily="34" charset="0"/>
              <a:buChar char="•"/>
            </a:pPr>
            <a:r>
              <a:rPr lang="en-US" dirty="0"/>
              <a:t>Use Machine Learning and Technology to Predict Ecological and Evolutionary Changes </a:t>
            </a:r>
          </a:p>
        </p:txBody>
      </p:sp>
      <p:sp>
        <p:nvSpPr>
          <p:cNvPr id="4" name="Slide Number Placeholder 3"/>
          <p:cNvSpPr>
            <a:spLocks noGrp="1"/>
          </p:cNvSpPr>
          <p:nvPr>
            <p:ph type="sldNum" sz="quarter" idx="5"/>
          </p:nvPr>
        </p:nvSpPr>
        <p:spPr/>
        <p:txBody>
          <a:bodyPr/>
          <a:lstStyle/>
          <a:p>
            <a:fld id="{908F43ED-A294-4451-816E-8F22CAD5DA70}" type="slidenum">
              <a:rPr lang="en-US" smtClean="0"/>
              <a:t>8</a:t>
            </a:fld>
            <a:endParaRPr lang="en-US"/>
          </a:p>
        </p:txBody>
      </p:sp>
    </p:spTree>
    <p:extLst>
      <p:ext uri="{BB962C8B-B14F-4D97-AF65-F5344CB8AC3E}">
        <p14:creationId xmlns:p14="http://schemas.microsoft.com/office/powerpoint/2010/main" val="261044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don’t display this slide as is but rather highlight specific areas that would be relevant to the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9</a:t>
            </a:fld>
            <a:endParaRPr lang="en-US"/>
          </a:p>
        </p:txBody>
      </p:sp>
    </p:spTree>
    <p:extLst>
      <p:ext uri="{BB962C8B-B14F-4D97-AF65-F5344CB8AC3E}">
        <p14:creationId xmlns:p14="http://schemas.microsoft.com/office/powerpoint/2010/main" val="75335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Goal 2: Advancing technology for diversity driven sustainable plant production systems.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Invent and deploy modern tools like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gene editing,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synthetic biology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plant breeding. </a:t>
            </a:r>
          </a:p>
          <a:p>
            <a:r>
              <a:rPr lang="en-US" dirty="0"/>
              <a:t>…</a:t>
            </a:r>
            <a:r>
              <a:rPr lang="en-US" sz="1200" kern="1200" dirty="0">
                <a:solidFill>
                  <a:schemeClr val="tx1"/>
                </a:solidFill>
                <a:effectLst/>
                <a:latin typeface="+mn-lt"/>
                <a:ea typeface="+mn-ea"/>
                <a:cs typeface="+mn-cs"/>
              </a:rPr>
              <a:t>In the Decadal Vision report, we propose two far reaching research goals (or moonshots). </a:t>
            </a:r>
            <a:endParaRPr lang="en-US" dirty="0"/>
          </a:p>
        </p:txBody>
      </p:sp>
      <p:sp>
        <p:nvSpPr>
          <p:cNvPr id="4" name="Slide Number Placeholder 3"/>
          <p:cNvSpPr>
            <a:spLocks noGrp="1"/>
          </p:cNvSpPr>
          <p:nvPr>
            <p:ph type="sldNum" sz="quarter" idx="5"/>
          </p:nvPr>
        </p:nvSpPr>
        <p:spPr/>
        <p:txBody>
          <a:bodyPr/>
          <a:lstStyle/>
          <a:p>
            <a:fld id="{908F43ED-A294-4451-816E-8F22CAD5DA70}" type="slidenum">
              <a:rPr lang="en-US" smtClean="0"/>
              <a:t>10</a:t>
            </a:fld>
            <a:endParaRPr lang="en-US"/>
          </a:p>
        </p:txBody>
      </p:sp>
    </p:spTree>
    <p:extLst>
      <p:ext uri="{BB962C8B-B14F-4D97-AF65-F5344CB8AC3E}">
        <p14:creationId xmlns:p14="http://schemas.microsoft.com/office/powerpoint/2010/main" val="61645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912ef11b6_0_363:notes"/>
          <p:cNvSpPr>
            <a:spLocks noGrp="1" noRot="1" noChangeAspect="1"/>
          </p:cNvSpPr>
          <p:nvPr>
            <p:ph type="sldImg" idx="2"/>
          </p:nvPr>
        </p:nvSpPr>
        <p:spPr>
          <a:xfrm>
            <a:off x="400050" y="706438"/>
            <a:ext cx="6276975" cy="35321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912ef11b6_0_363:notes"/>
          <p:cNvSpPr txBox="1">
            <a:spLocks noGrp="1"/>
          </p:cNvSpPr>
          <p:nvPr>
            <p:ph type="body" idx="1"/>
          </p:nvPr>
        </p:nvSpPr>
        <p:spPr>
          <a:xfrm>
            <a:off x="708025" y="4473575"/>
            <a:ext cx="5661000" cy="4238700"/>
          </a:xfrm>
          <a:prstGeom prst="rect">
            <a:avLst/>
          </a:prstGeom>
        </p:spPr>
        <p:txBody>
          <a:bodyPr spcFirstLastPara="1" wrap="square" lIns="94250" tIns="47125" rIns="94250" bIns="471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[14] In the Decadal Vision report, we propose two far reaching research goals (or moonshots).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Using perennial plants to develop more sustainable cropping systems. “</a:t>
            </a:r>
            <a:r>
              <a:rPr lang="en-US" sz="1200" dirty="0"/>
              <a:t>Transforming Cropping Systems with New Perennials and Polycultures”</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Building Resilient Crops for the Future by developing </a:t>
            </a:r>
            <a:r>
              <a:rPr lang="en-US" sz="1200" kern="1200" dirty="0">
                <a:solidFill>
                  <a:schemeClr val="tx1"/>
                </a:solidFill>
                <a:effectLst/>
                <a:latin typeface="+mn-lt"/>
                <a:ea typeface="+mn-ea"/>
                <a:cs typeface="+mn-cs"/>
              </a:rPr>
              <a:t>more drought and stress resilient plants. “</a:t>
            </a:r>
            <a:r>
              <a:rPr lang="en-US" sz="1200" dirty="0"/>
              <a:t>Breaking the Water Habit by Building Resilient Crops for the Future” </a:t>
            </a:r>
            <a:endParaRPr lang="en-US" sz="1200" kern="1200" dirty="0">
              <a:solidFill>
                <a:schemeClr val="tx1"/>
              </a:solidFill>
              <a:effectLst/>
              <a:latin typeface="+mn-lt"/>
              <a:ea typeface="+mn-ea"/>
              <a:cs typeface="+mn-cs"/>
            </a:endParaRPr>
          </a:p>
          <a:p>
            <a:endParaRPr lang="en-US" sz="1200" dirty="0"/>
          </a:p>
          <a:p>
            <a:r>
              <a:rPr lang="en-US" sz="1200" dirty="0"/>
              <a:t>Create new crops and enhance crops for resilience </a:t>
            </a:r>
          </a:p>
          <a:p>
            <a:r>
              <a:rPr lang="en-US" sz="1200" dirty="0"/>
              <a:t>Incorporate microbiomes</a:t>
            </a:r>
          </a:p>
          <a:p>
            <a:r>
              <a:rPr lang="en-US" sz="1200" dirty="0"/>
              <a:t>Perennial</a:t>
            </a:r>
          </a:p>
          <a:p>
            <a:r>
              <a:rPr lang="en-US" sz="1200" dirty="0"/>
              <a:t>More crop per drop – idea from the </a:t>
            </a:r>
            <a:r>
              <a:rPr lang="en-US" sz="1200" dirty="0" err="1"/>
              <a:t>SoAR</a:t>
            </a:r>
            <a:r>
              <a:rPr lang="en-US" sz="1200" dirty="0"/>
              <a:t> report (2019) </a:t>
            </a:r>
          </a:p>
          <a:p>
            <a:pPr marL="0" lvl="0" indent="0" algn="l" rtl="0">
              <a:spcBef>
                <a:spcPts val="360"/>
              </a:spcBef>
              <a:spcAft>
                <a:spcPts val="0"/>
              </a:spcAft>
              <a:buNone/>
            </a:pPr>
            <a:endParaRPr lang="en-US" dirty="0"/>
          </a:p>
          <a:p>
            <a:endParaRPr lang="en-US" sz="1200" dirty="0"/>
          </a:p>
        </p:txBody>
      </p:sp>
      <p:sp>
        <p:nvSpPr>
          <p:cNvPr id="325" name="Google Shape;325;g8912ef11b6_0_363:notes"/>
          <p:cNvSpPr txBox="1">
            <a:spLocks noGrp="1"/>
          </p:cNvSpPr>
          <p:nvPr>
            <p:ph type="sldNum" idx="12"/>
          </p:nvPr>
        </p:nvSpPr>
        <p:spPr>
          <a:xfrm>
            <a:off x="4008438" y="8945563"/>
            <a:ext cx="3066900" cy="471600"/>
          </a:xfrm>
          <a:prstGeom prst="rect">
            <a:avLst/>
          </a:prstGeom>
        </p:spPr>
        <p:txBody>
          <a:bodyPr spcFirstLastPara="1" wrap="square" lIns="94250" tIns="47125" rIns="94250" bIns="471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51371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7D7E-42C7-4F96-BDB2-036E859CB4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6451DB-D482-4E58-954C-0DFB72787E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F38C77-9A70-45C4-98DC-75B0B009574A}"/>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5" name="Footer Placeholder 4">
            <a:extLst>
              <a:ext uri="{FF2B5EF4-FFF2-40B4-BE49-F238E27FC236}">
                <a16:creationId xmlns:a16="http://schemas.microsoft.com/office/drawing/2014/main" id="{0276AE75-31DC-41CC-BF6C-1F5B601AC9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196367-4D2F-4124-9911-1B00C2D56D7F}"/>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361799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817C-5197-48D8-841D-BB797C538D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025DB-E11F-4C8B-A6DE-B27546B0BF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26C20-D85D-4AFD-8092-B1D748591E9A}"/>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5" name="Footer Placeholder 4">
            <a:extLst>
              <a:ext uri="{FF2B5EF4-FFF2-40B4-BE49-F238E27FC236}">
                <a16:creationId xmlns:a16="http://schemas.microsoft.com/office/drawing/2014/main" id="{87D5B45E-F507-4839-ABA4-2ACA9C34EB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9636B5-48E4-4725-AAF2-38565AE83A62}"/>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414851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91FF9A-A9B6-4AA2-B11A-B889FFE814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8D86D8-0F08-4FCA-B816-B4464EEC72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07C56-ADB0-4487-B935-6F2E1B0BADF2}"/>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5" name="Footer Placeholder 4">
            <a:extLst>
              <a:ext uri="{FF2B5EF4-FFF2-40B4-BE49-F238E27FC236}">
                <a16:creationId xmlns:a16="http://schemas.microsoft.com/office/drawing/2014/main" id="{16045C2F-B1C7-450D-BF14-576D6C5D20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229DC2-2A51-4223-9E3D-EFA1771D74FD}"/>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4290921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B20 workshop" type="tx">
  <p:cSld name="PB20 workshop">
    <p:bg>
      <p:bgPr>
        <a:solidFill>
          <a:schemeClr val="lt1"/>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831333" y="593367"/>
            <a:ext cx="9945200" cy="1209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31867" y="1802567"/>
            <a:ext cx="6918800" cy="428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1" name="Google Shape;21;p4"/>
          <p:cNvPicPr preferRelativeResize="0"/>
          <p:nvPr/>
        </p:nvPicPr>
        <p:blipFill>
          <a:blip r:embed="rId2">
            <a:alphaModFix/>
          </a:blip>
          <a:stretch>
            <a:fillRect/>
          </a:stretch>
        </p:blipFill>
        <p:spPr>
          <a:xfrm>
            <a:off x="243900" y="5849300"/>
            <a:ext cx="2438400" cy="812800"/>
          </a:xfrm>
          <a:prstGeom prst="rect">
            <a:avLst/>
          </a:prstGeom>
          <a:noFill/>
          <a:ln>
            <a:noFill/>
          </a:ln>
        </p:spPr>
      </p:pic>
    </p:spTree>
    <p:extLst>
      <p:ext uri="{BB962C8B-B14F-4D97-AF65-F5344CB8AC3E}">
        <p14:creationId xmlns:p14="http://schemas.microsoft.com/office/powerpoint/2010/main" val="40061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2A75-93B7-4AB1-ACB5-3B14EBEEF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12760-885F-4EEC-871B-9C152DB118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664F2-614F-4EC8-9886-5E4322E59F53}"/>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5" name="Footer Placeholder 4">
            <a:extLst>
              <a:ext uri="{FF2B5EF4-FFF2-40B4-BE49-F238E27FC236}">
                <a16:creationId xmlns:a16="http://schemas.microsoft.com/office/drawing/2014/main" id="{6599AA55-3E65-42CE-999C-A6B8D5AD85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FDCE9F-8863-4A0F-A37B-E5EA46A54F24}"/>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1799470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24D0-2FEE-47F3-BBDA-EE2650F51F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BAEF28-9DC3-44F8-A71A-F34BCA2065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7CBB6-D232-43B9-9868-9D09B32C525A}"/>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5" name="Footer Placeholder 4">
            <a:extLst>
              <a:ext uri="{FF2B5EF4-FFF2-40B4-BE49-F238E27FC236}">
                <a16:creationId xmlns:a16="http://schemas.microsoft.com/office/drawing/2014/main" id="{0AFD6C84-AE83-47DD-BD7B-8C9B28B5E9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03639A-5B5A-4540-A8AB-2BBABEE2F43E}"/>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2928141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9AE2-574C-41F7-8592-BD60E2728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E23AB-8497-4152-84DA-533DD5CF75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EAD52-D8A2-4E7E-ADC4-6418C50D6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E6DCE6-2273-4DA4-84C5-302F25773229}"/>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6" name="Footer Placeholder 5">
            <a:extLst>
              <a:ext uri="{FF2B5EF4-FFF2-40B4-BE49-F238E27FC236}">
                <a16:creationId xmlns:a16="http://schemas.microsoft.com/office/drawing/2014/main" id="{36F9CB01-7760-4743-8023-DFF49FBAF2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227C23-097C-4BFE-A786-DF1AEA25054A}"/>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229333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F40E-C4D6-40C2-A7B7-F5D30723E7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0B2B2C-B505-432A-B474-223F760F8A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96A5FE-2F21-4457-AD54-5B78BC1EF8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627C2E-F09F-4A4B-BB85-489617B30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E6095-6EE9-480E-B513-15707931B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D93118-15C8-4F7C-B3A6-23C28EA60D55}"/>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8" name="Footer Placeholder 7">
            <a:extLst>
              <a:ext uri="{FF2B5EF4-FFF2-40B4-BE49-F238E27FC236}">
                <a16:creationId xmlns:a16="http://schemas.microsoft.com/office/drawing/2014/main" id="{453241F5-9EA8-4054-BCA9-4655434C40D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34C439-239F-4C6A-84CB-AE059789C683}"/>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3195812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0E23E-BE92-4697-A9BF-42D8285A06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EF808-8A1D-4573-A033-10FAB50903E6}"/>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4" name="Footer Placeholder 3">
            <a:extLst>
              <a:ext uri="{FF2B5EF4-FFF2-40B4-BE49-F238E27FC236}">
                <a16:creationId xmlns:a16="http://schemas.microsoft.com/office/drawing/2014/main" id="{D043893C-BF2E-4F5D-BA60-B2E9736997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B44705-533B-48C3-8EBD-74F48D788F64}"/>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24161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E6151A-9021-4473-B381-D1F5D19CA7A0}"/>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3" name="Footer Placeholder 2">
            <a:extLst>
              <a:ext uri="{FF2B5EF4-FFF2-40B4-BE49-F238E27FC236}">
                <a16:creationId xmlns:a16="http://schemas.microsoft.com/office/drawing/2014/main" id="{98855A51-74FC-4877-B993-BF9F9F8CDF8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9BE66A1-7C5F-45E9-B36E-9234D2EFD547}"/>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167955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64F-28E4-4F9B-978B-5BA981B20B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125874-FB19-48BF-8022-F0CB384D7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B374ED-4756-4036-9271-3837425A6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262FD-BA2C-4D51-91FE-3A11BA8F24A4}"/>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6" name="Footer Placeholder 5">
            <a:extLst>
              <a:ext uri="{FF2B5EF4-FFF2-40B4-BE49-F238E27FC236}">
                <a16:creationId xmlns:a16="http://schemas.microsoft.com/office/drawing/2014/main" id="{EBAB62E2-1C13-4A9E-B928-0895DF1CAE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E9A955-CF0B-4A2C-9446-C2D74AC5AB21}"/>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1257151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783C-BE87-439F-A12D-43356134D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F003C-2762-4EA5-BA34-82351C2BA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D7B7C51-0FB4-4D83-A24F-648D13D0A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1AFD7-5F29-43F1-90F4-968C84B94D6C}"/>
              </a:ext>
            </a:extLst>
          </p:cNvPr>
          <p:cNvSpPr>
            <a:spLocks noGrp="1"/>
          </p:cNvSpPr>
          <p:nvPr>
            <p:ph type="dt" sz="half" idx="10"/>
          </p:nvPr>
        </p:nvSpPr>
        <p:spPr/>
        <p:txBody>
          <a:bodyPr/>
          <a:lstStyle/>
          <a:p>
            <a:fld id="{316716F2-17C6-4EE4-AE34-43FD5186A0A9}" type="datetimeFigureOut">
              <a:rPr lang="en-US" smtClean="0"/>
              <a:t>9/2/2020</a:t>
            </a:fld>
            <a:endParaRPr lang="en-US" dirty="0"/>
          </a:p>
        </p:txBody>
      </p:sp>
      <p:sp>
        <p:nvSpPr>
          <p:cNvPr id="6" name="Footer Placeholder 5">
            <a:extLst>
              <a:ext uri="{FF2B5EF4-FFF2-40B4-BE49-F238E27FC236}">
                <a16:creationId xmlns:a16="http://schemas.microsoft.com/office/drawing/2014/main" id="{8680BC9F-AFCA-4BEB-B29D-E50CA4F129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8A2BB6-6227-49E2-9260-322C3946F418}"/>
              </a:ext>
            </a:extLst>
          </p:cNvPr>
          <p:cNvSpPr>
            <a:spLocks noGrp="1"/>
          </p:cNvSpPr>
          <p:nvPr>
            <p:ph type="sldNum" sz="quarter" idx="12"/>
          </p:nvPr>
        </p:nvSpPr>
        <p:spPr/>
        <p:txBody>
          <a:bodyPr/>
          <a:lstStyle/>
          <a:p>
            <a:fld id="{D1448563-AA4E-4FA6-AF17-D37A242351CA}" type="slidenum">
              <a:rPr lang="en-US" smtClean="0"/>
              <a:t>‹#›</a:t>
            </a:fld>
            <a:endParaRPr lang="en-US" dirty="0"/>
          </a:p>
        </p:txBody>
      </p:sp>
    </p:spTree>
    <p:extLst>
      <p:ext uri="{BB962C8B-B14F-4D97-AF65-F5344CB8AC3E}">
        <p14:creationId xmlns:p14="http://schemas.microsoft.com/office/powerpoint/2010/main" val="3905332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60E49-BF6B-4F16-9D7A-21A8B1865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5AFB36-A22A-4D45-A132-0C64447CA8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31A09-5699-4802-BC3E-D985CB6645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716F2-17C6-4EE4-AE34-43FD5186A0A9}" type="datetimeFigureOut">
              <a:rPr lang="en-US" smtClean="0"/>
              <a:t>9/2/2020</a:t>
            </a:fld>
            <a:endParaRPr lang="en-US" dirty="0"/>
          </a:p>
        </p:txBody>
      </p:sp>
      <p:sp>
        <p:nvSpPr>
          <p:cNvPr id="5" name="Footer Placeholder 4">
            <a:extLst>
              <a:ext uri="{FF2B5EF4-FFF2-40B4-BE49-F238E27FC236}">
                <a16:creationId xmlns:a16="http://schemas.microsoft.com/office/drawing/2014/main" id="{C9839F31-1E62-4296-A622-2275F98AF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B9C16F-3795-417C-BE6E-631CB3B231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48563-AA4E-4FA6-AF17-D37A242351CA}" type="slidenum">
              <a:rPr lang="en-US" smtClean="0"/>
              <a:t>‹#›</a:t>
            </a:fld>
            <a:endParaRPr lang="en-US" dirty="0"/>
          </a:p>
        </p:txBody>
      </p:sp>
    </p:spTree>
    <p:extLst>
      <p:ext uri="{BB962C8B-B14F-4D97-AF65-F5344CB8AC3E}">
        <p14:creationId xmlns:p14="http://schemas.microsoft.com/office/powerpoint/2010/main" val="1592762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hyperlink" Target="mailto:nhenkhaus@aspb.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ECD0-EFF4-41F6-9048-1CDAC2534757}"/>
              </a:ext>
            </a:extLst>
          </p:cNvPr>
          <p:cNvSpPr>
            <a:spLocks noGrp="1"/>
          </p:cNvSpPr>
          <p:nvPr>
            <p:ph type="ctrTitle"/>
          </p:nvPr>
        </p:nvSpPr>
        <p:spPr>
          <a:xfrm>
            <a:off x="1524000" y="1122362"/>
            <a:ext cx="9144000" cy="3338125"/>
          </a:xfrm>
        </p:spPr>
        <p:txBody>
          <a:bodyPr>
            <a:normAutofit fontScale="90000"/>
          </a:bodyPr>
          <a:lstStyle/>
          <a:p>
            <a:r>
              <a:rPr lang="en-US" dirty="0"/>
              <a:t>Presentation materials for </a:t>
            </a:r>
            <a:br>
              <a:rPr lang="en-US" dirty="0"/>
            </a:br>
            <a:r>
              <a:rPr lang="en-US" b="1" dirty="0"/>
              <a:t>Plant Science Decadal Vision </a:t>
            </a:r>
            <a:br>
              <a:rPr lang="en-US" b="1" dirty="0"/>
            </a:br>
            <a:r>
              <a:rPr lang="en-US" b="1" dirty="0"/>
              <a:t>2020 – 2030 </a:t>
            </a:r>
            <a:br>
              <a:rPr lang="en-US" b="1" dirty="0"/>
            </a:br>
            <a:r>
              <a:rPr lang="en-US" sz="4000" dirty="0"/>
              <a:t>Reimagining the Potential of Plants for a</a:t>
            </a:r>
            <a:br>
              <a:rPr lang="en-US" sz="4000" dirty="0"/>
            </a:br>
            <a:r>
              <a:rPr lang="en-US" sz="4000" dirty="0"/>
              <a:t>Healthy and Sustainable Future</a:t>
            </a:r>
            <a:endParaRPr lang="en-US" dirty="0"/>
          </a:p>
        </p:txBody>
      </p:sp>
      <p:pic>
        <p:nvPicPr>
          <p:cNvPr id="5" name="Picture 4" descr="A picture containing food&#10;&#10;Description automatically generated">
            <a:extLst>
              <a:ext uri="{FF2B5EF4-FFF2-40B4-BE49-F238E27FC236}">
                <a16:creationId xmlns:a16="http://schemas.microsoft.com/office/drawing/2014/main" id="{39DCC424-1917-4458-9613-8D36428C4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64" y="4706565"/>
            <a:ext cx="4791871" cy="1548518"/>
          </a:xfrm>
          <a:prstGeom prst="rect">
            <a:avLst/>
          </a:prstGeom>
        </p:spPr>
      </p:pic>
      <p:pic>
        <p:nvPicPr>
          <p:cNvPr id="9" name="Picture 8" descr="A picture containing sitting&#10;&#10;Description automatically generated">
            <a:extLst>
              <a:ext uri="{FF2B5EF4-FFF2-40B4-BE49-F238E27FC236}">
                <a16:creationId xmlns:a16="http://schemas.microsoft.com/office/drawing/2014/main" id="{D06D9531-6394-4E55-B797-25946452B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109" y="5195844"/>
            <a:ext cx="3218422" cy="91432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E1C83760-CAE6-40DB-BE11-A28D66647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9105" y="4851477"/>
            <a:ext cx="2898726" cy="1258691"/>
          </a:xfrm>
          <a:prstGeom prst="rect">
            <a:avLst/>
          </a:prstGeom>
        </p:spPr>
      </p:pic>
    </p:spTree>
    <p:extLst>
      <p:ext uri="{BB962C8B-B14F-4D97-AF65-F5344CB8AC3E}">
        <p14:creationId xmlns:p14="http://schemas.microsoft.com/office/powerpoint/2010/main" val="332147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CBC8-1FA6-4A22-BDF5-6D4EFEF9AAEC}"/>
              </a:ext>
            </a:extLst>
          </p:cNvPr>
          <p:cNvSpPr>
            <a:spLocks noGrp="1"/>
          </p:cNvSpPr>
          <p:nvPr>
            <p:ph type="title"/>
          </p:nvPr>
        </p:nvSpPr>
        <p:spPr>
          <a:xfrm>
            <a:off x="2344188" y="365125"/>
            <a:ext cx="9274259" cy="1430424"/>
          </a:xfrm>
        </p:spPr>
        <p:txBody>
          <a:bodyPr>
            <a:normAutofit/>
          </a:bodyPr>
          <a:lstStyle/>
          <a:p>
            <a:r>
              <a:rPr lang="en-US" dirty="0"/>
              <a:t>Advance Technology for Diversity-Driven Sustainable Plant Production Systems</a:t>
            </a:r>
          </a:p>
        </p:txBody>
      </p:sp>
      <p:pic>
        <p:nvPicPr>
          <p:cNvPr id="8" name="Content Placeholder 7" descr="A picture containing game, shirt&#10;&#10;Description automatically generated">
            <a:extLst>
              <a:ext uri="{FF2B5EF4-FFF2-40B4-BE49-F238E27FC236}">
                <a16:creationId xmlns:a16="http://schemas.microsoft.com/office/drawing/2014/main" id="{8ED703B2-B343-4861-B6AF-3D5D356812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97317" y="2141537"/>
            <a:ext cx="4351338" cy="4351338"/>
          </a:xfrm>
          <a:prstGeom prst="rect">
            <a:avLst/>
          </a:prstGeom>
        </p:spPr>
      </p:pic>
      <p:pic>
        <p:nvPicPr>
          <p:cNvPr id="5" name="Picture 4" descr="A close up of a sign&#10;&#10;Description automatically generated">
            <a:extLst>
              <a:ext uri="{FF2B5EF4-FFF2-40B4-BE49-F238E27FC236}">
                <a16:creationId xmlns:a16="http://schemas.microsoft.com/office/drawing/2014/main" id="{95E0217F-6141-4607-93DA-3AAD42D2F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730" y="365125"/>
            <a:ext cx="1049412" cy="914400"/>
          </a:xfrm>
          <a:prstGeom prst="rect">
            <a:avLst/>
          </a:prstGeom>
        </p:spPr>
      </p:pic>
      <p:sp>
        <p:nvSpPr>
          <p:cNvPr id="4" name="Rectangle 3">
            <a:extLst>
              <a:ext uri="{FF2B5EF4-FFF2-40B4-BE49-F238E27FC236}">
                <a16:creationId xmlns:a16="http://schemas.microsoft.com/office/drawing/2014/main" id="{93EDD832-E4CC-48E3-AFF1-45FEB093CF89}"/>
              </a:ext>
            </a:extLst>
          </p:cNvPr>
          <p:cNvSpPr/>
          <p:nvPr/>
        </p:nvSpPr>
        <p:spPr>
          <a:xfrm>
            <a:off x="805395" y="2494518"/>
            <a:ext cx="6219873" cy="2308324"/>
          </a:xfrm>
          <a:prstGeom prst="rect">
            <a:avLst/>
          </a:prstGeom>
        </p:spPr>
        <p:txBody>
          <a:bodyPr wrap="square">
            <a:spAutoFit/>
          </a:bodyPr>
          <a:lstStyle/>
          <a:p>
            <a:r>
              <a:rPr lang="en-US" sz="2400" b="1" dirty="0">
                <a:solidFill>
                  <a:srgbClr val="3B3432"/>
                </a:solidFill>
              </a:rPr>
              <a:t>Investments in crop system improvements </a:t>
            </a:r>
          </a:p>
          <a:p>
            <a:pPr marL="285750" indent="-285750">
              <a:buFont typeface="Arial" panose="020B0604020202020204" pitchFamily="34" charset="0"/>
              <a:buChar char="•"/>
            </a:pPr>
            <a:r>
              <a:rPr lang="en-US" sz="2400" b="1" dirty="0"/>
              <a:t>Crop innovation </a:t>
            </a:r>
          </a:p>
          <a:p>
            <a:pPr marL="285750" indent="-285750">
              <a:buFont typeface="Arial" panose="020B0604020202020204" pitchFamily="34" charset="0"/>
              <a:buChar char="•"/>
            </a:pPr>
            <a:r>
              <a:rPr lang="en-US" sz="2400" b="1" dirty="0"/>
              <a:t>Improving agroecology </a:t>
            </a:r>
          </a:p>
          <a:p>
            <a:pPr marL="285750" indent="-285750">
              <a:buFont typeface="Arial" panose="020B0604020202020204" pitchFamily="34" charset="0"/>
              <a:buChar char="•"/>
            </a:pPr>
            <a:r>
              <a:rPr lang="en-US" sz="2400" b="1" dirty="0"/>
              <a:t>Invent and deploy modern tools </a:t>
            </a:r>
          </a:p>
          <a:p>
            <a:pPr marL="742950" lvl="1" indent="-285750">
              <a:buFont typeface="Arial" panose="020B0604020202020204" pitchFamily="34" charset="0"/>
              <a:buChar char="•"/>
            </a:pPr>
            <a:r>
              <a:rPr lang="en-US" sz="2400" b="1" dirty="0"/>
              <a:t>Gene editing, synthetic biology, and plant breeding</a:t>
            </a:r>
            <a:endParaRPr lang="en-US" sz="2400" dirty="0"/>
          </a:p>
        </p:txBody>
      </p:sp>
    </p:spTree>
    <p:extLst>
      <p:ext uri="{BB962C8B-B14F-4D97-AF65-F5344CB8AC3E}">
        <p14:creationId xmlns:p14="http://schemas.microsoft.com/office/powerpoint/2010/main" val="1137712137"/>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17" name="Picture 2" descr="a tree silhouetted against the full moon- friday tree facts: the moon trees - ArborScape Tree Service Denver blog">
            <a:extLst>
              <a:ext uri="{FF2B5EF4-FFF2-40B4-BE49-F238E27FC236}">
                <a16:creationId xmlns:a16="http://schemas.microsoft.com/office/drawing/2014/main" id="{894DB6F9-BF64-4139-B497-CFC6693E8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1" y="2707344"/>
            <a:ext cx="4376408" cy="30607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46FF2E5-AFCD-40BC-98DA-73B9BE865663}"/>
              </a:ext>
            </a:extLst>
          </p:cNvPr>
          <p:cNvSpPr>
            <a:spLocks noGrp="1"/>
          </p:cNvSpPr>
          <p:nvPr>
            <p:ph type="title"/>
          </p:nvPr>
        </p:nvSpPr>
        <p:spPr>
          <a:xfrm>
            <a:off x="2344188" y="365125"/>
            <a:ext cx="9274259" cy="1430424"/>
          </a:xfrm>
        </p:spPr>
        <p:txBody>
          <a:bodyPr>
            <a:normAutofit/>
          </a:bodyPr>
          <a:lstStyle/>
          <a:p>
            <a:r>
              <a:rPr lang="en-US" dirty="0"/>
              <a:t>Advance Technology for Diversity-Driven Sustainable Plant Production Systems</a:t>
            </a:r>
          </a:p>
        </p:txBody>
      </p:sp>
      <p:pic>
        <p:nvPicPr>
          <p:cNvPr id="8" name="Picture 7" descr="A close up of a sign&#10;&#10;Description automatically generated">
            <a:extLst>
              <a:ext uri="{FF2B5EF4-FFF2-40B4-BE49-F238E27FC236}">
                <a16:creationId xmlns:a16="http://schemas.microsoft.com/office/drawing/2014/main" id="{C56988C6-0AF1-4C2B-AD9D-48856AC3B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788" y="365125"/>
            <a:ext cx="1049412" cy="914400"/>
          </a:xfrm>
          <a:prstGeom prst="rect">
            <a:avLst/>
          </a:prstGeom>
        </p:spPr>
      </p:pic>
      <p:sp>
        <p:nvSpPr>
          <p:cNvPr id="2" name="TextBox 1">
            <a:extLst>
              <a:ext uri="{FF2B5EF4-FFF2-40B4-BE49-F238E27FC236}">
                <a16:creationId xmlns:a16="http://schemas.microsoft.com/office/drawing/2014/main" id="{2038EDAA-F3F4-40CF-97ED-C14DC935DD08}"/>
              </a:ext>
            </a:extLst>
          </p:cNvPr>
          <p:cNvSpPr txBox="1"/>
          <p:nvPr/>
        </p:nvSpPr>
        <p:spPr>
          <a:xfrm>
            <a:off x="1212689" y="2712208"/>
            <a:ext cx="4567341" cy="2123658"/>
          </a:xfrm>
          <a:prstGeom prst="rect">
            <a:avLst/>
          </a:prstGeom>
          <a:noFill/>
        </p:spPr>
        <p:txBody>
          <a:bodyPr wrap="none" rtlCol="0">
            <a:spAutoFit/>
          </a:bodyPr>
          <a:lstStyle/>
          <a:p>
            <a:r>
              <a:rPr lang="en-US" sz="4400" dirty="0"/>
              <a:t>Moonshots </a:t>
            </a:r>
          </a:p>
          <a:p>
            <a:pPr marL="571500" indent="-571500">
              <a:buFont typeface="Arial" panose="020B0604020202020204" pitchFamily="34" charset="0"/>
              <a:buChar char="•"/>
            </a:pPr>
            <a:r>
              <a:rPr lang="en-US" sz="4400" dirty="0"/>
              <a:t>Perennial Plants </a:t>
            </a:r>
          </a:p>
          <a:p>
            <a:pPr marL="571500" indent="-571500">
              <a:buFont typeface="Arial" panose="020B0604020202020204" pitchFamily="34" charset="0"/>
              <a:buChar char="•"/>
            </a:pPr>
            <a:r>
              <a:rPr lang="en-US" sz="4400" dirty="0"/>
              <a:t>Resilient Crops </a:t>
            </a:r>
          </a:p>
        </p:txBody>
      </p:sp>
    </p:spTree>
    <p:extLst>
      <p:ext uri="{BB962C8B-B14F-4D97-AF65-F5344CB8AC3E}">
        <p14:creationId xmlns:p14="http://schemas.microsoft.com/office/powerpoint/2010/main" val="35146455"/>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CBC8-1FA6-4A22-BDF5-6D4EFEF9AAEC}"/>
              </a:ext>
            </a:extLst>
          </p:cNvPr>
          <p:cNvSpPr>
            <a:spLocks noGrp="1"/>
          </p:cNvSpPr>
          <p:nvPr>
            <p:ph type="title"/>
          </p:nvPr>
        </p:nvSpPr>
        <p:spPr>
          <a:xfrm>
            <a:off x="2188071" y="107113"/>
            <a:ext cx="9274259" cy="1430424"/>
          </a:xfrm>
        </p:spPr>
        <p:txBody>
          <a:bodyPr>
            <a:normAutofit/>
          </a:bodyPr>
          <a:lstStyle/>
          <a:p>
            <a:r>
              <a:rPr lang="en-US" dirty="0"/>
              <a:t>Action Plan </a:t>
            </a:r>
          </a:p>
        </p:txBody>
      </p:sp>
      <p:pic>
        <p:nvPicPr>
          <p:cNvPr id="8" name="Content Placeholder 7" descr="A picture containing game, shirt&#10;&#10;Description automatically generated">
            <a:extLst>
              <a:ext uri="{FF2B5EF4-FFF2-40B4-BE49-F238E27FC236}">
                <a16:creationId xmlns:a16="http://schemas.microsoft.com/office/drawing/2014/main" id="{8ED703B2-B343-4861-B6AF-3D5D356812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0730" y="365125"/>
            <a:ext cx="1371600" cy="1371600"/>
          </a:xfrm>
          <a:prstGeom prst="rect">
            <a:avLst/>
          </a:prstGeom>
        </p:spPr>
      </p:pic>
      <p:pic>
        <p:nvPicPr>
          <p:cNvPr id="5" name="Picture 4" descr="A close up of a sign&#10;&#10;Description automatically generated">
            <a:extLst>
              <a:ext uri="{FF2B5EF4-FFF2-40B4-BE49-F238E27FC236}">
                <a16:creationId xmlns:a16="http://schemas.microsoft.com/office/drawing/2014/main" id="{95E0217F-6141-4607-93DA-3AAD42D2F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730" y="365125"/>
            <a:ext cx="1049412" cy="914400"/>
          </a:xfrm>
          <a:prstGeom prst="rect">
            <a:avLst/>
          </a:prstGeom>
        </p:spPr>
      </p:pic>
      <p:sp>
        <p:nvSpPr>
          <p:cNvPr id="3" name="Rectangle 2">
            <a:extLst>
              <a:ext uri="{FF2B5EF4-FFF2-40B4-BE49-F238E27FC236}">
                <a16:creationId xmlns:a16="http://schemas.microsoft.com/office/drawing/2014/main" id="{D098F08D-D577-48E5-95D2-B40008E9987B}"/>
              </a:ext>
            </a:extLst>
          </p:cNvPr>
          <p:cNvSpPr/>
          <p:nvPr/>
        </p:nvSpPr>
        <p:spPr>
          <a:xfrm>
            <a:off x="836341" y="1537536"/>
            <a:ext cx="9274259" cy="4524315"/>
          </a:xfrm>
          <a:prstGeom prst="rect">
            <a:avLst/>
          </a:prstGeom>
        </p:spPr>
        <p:txBody>
          <a:bodyPr wrap="square">
            <a:spAutoFit/>
          </a:bodyPr>
          <a:lstStyle/>
          <a:p>
            <a:pPr marL="342900" indent="-342900">
              <a:buFont typeface="+mj-lt"/>
              <a:buAutoNum type="arabicPeriod"/>
            </a:pPr>
            <a:r>
              <a:rPr lang="en-US" b="1" dirty="0">
                <a:solidFill>
                  <a:srgbClr val="221E1F"/>
                </a:solidFill>
                <a:latin typeface="Times New Roman" panose="02020603050405020304" pitchFamily="18" charset="0"/>
              </a:rPr>
              <a:t>Identify and apply genetic mechanisms for crop resilience and increased productivity</a:t>
            </a:r>
            <a:r>
              <a:rPr lang="en-US" dirty="0">
                <a:solidFill>
                  <a:srgbClr val="221E1F"/>
                </a:solidFill>
                <a:latin typeface="Times New Roman" panose="02020603050405020304" pitchFamily="18" charset="0"/>
              </a:rPr>
              <a:t>, without increasing the carbon footprint on the same acreage, to meet the needs of projected population growth while maintaining profitability and livelihoods for farmers and farmworkers. </a:t>
            </a:r>
          </a:p>
          <a:p>
            <a:pPr marL="342900" indent="-342900">
              <a:buFont typeface="+mj-lt"/>
              <a:buAutoNum type="arabicPeriod"/>
            </a:pPr>
            <a:r>
              <a:rPr lang="en-US" b="1" dirty="0">
                <a:solidFill>
                  <a:srgbClr val="221E1F"/>
                </a:solidFill>
                <a:latin typeface="Times New Roman" panose="02020603050405020304" pitchFamily="18" charset="0"/>
              </a:rPr>
              <a:t>Identify and develop alternative crops for domestication and production</a:t>
            </a:r>
            <a:r>
              <a:rPr lang="en-US" dirty="0">
                <a:solidFill>
                  <a:srgbClr val="221E1F"/>
                </a:solidFill>
                <a:latin typeface="Times New Roman" panose="02020603050405020304" pitchFamily="18" charset="0"/>
              </a:rPr>
              <a:t>, including fiber-producing plants, assessing benefits and drawbacks in partnership with nutritionists, food scientists, and agricultural economists. </a:t>
            </a:r>
          </a:p>
          <a:p>
            <a:pPr marL="342900" indent="-342900">
              <a:buFont typeface="+mj-lt"/>
              <a:buAutoNum type="arabicPeriod"/>
            </a:pPr>
            <a:r>
              <a:rPr lang="en-US" b="1" dirty="0">
                <a:solidFill>
                  <a:srgbClr val="221E1F"/>
                </a:solidFill>
                <a:latin typeface="Times New Roman" panose="02020603050405020304" pitchFamily="18" charset="0"/>
              </a:rPr>
              <a:t>Diversify production in terms of crop rotation to increase resilience and economic return</a:t>
            </a:r>
            <a:r>
              <a:rPr lang="en-US" dirty="0">
                <a:solidFill>
                  <a:srgbClr val="221E1F"/>
                </a:solidFill>
                <a:latin typeface="Times New Roman" panose="02020603050405020304" pitchFamily="18" charset="0"/>
              </a:rPr>
              <a:t> while reducing external energy inputs and securing nutritional output of farms. </a:t>
            </a:r>
          </a:p>
          <a:p>
            <a:pPr marL="342900" indent="-342900">
              <a:buFont typeface="+mj-lt"/>
              <a:buAutoNum type="arabicPeriod"/>
            </a:pPr>
            <a:r>
              <a:rPr lang="en-US" b="1" dirty="0">
                <a:solidFill>
                  <a:srgbClr val="221E1F"/>
                </a:solidFill>
                <a:latin typeface="Times New Roman" panose="02020603050405020304" pitchFamily="18" charset="0"/>
              </a:rPr>
              <a:t>Understand and apply phytobiome research to reduce plant disease, improve water efficiency and nutrient utilization, maintain soil health, and improve plant productivity. </a:t>
            </a:r>
          </a:p>
          <a:p>
            <a:pPr marL="342900" indent="-342900">
              <a:buFont typeface="+mj-lt"/>
              <a:buAutoNum type="arabicPeriod"/>
            </a:pPr>
            <a:r>
              <a:rPr lang="en-US" b="1" dirty="0">
                <a:solidFill>
                  <a:srgbClr val="221E1F"/>
                </a:solidFill>
                <a:latin typeface="Times New Roman" panose="02020603050405020304" pitchFamily="18" charset="0"/>
              </a:rPr>
              <a:t>Reduce use of agricultural water </a:t>
            </a:r>
            <a:r>
              <a:rPr lang="en-US" dirty="0">
                <a:solidFill>
                  <a:srgbClr val="221E1F"/>
                </a:solidFill>
                <a:latin typeface="Times New Roman" panose="02020603050405020304" pitchFamily="18" charset="0"/>
              </a:rPr>
              <a:t>by 20% and </a:t>
            </a:r>
            <a:r>
              <a:rPr lang="en-US" b="1" dirty="0">
                <a:solidFill>
                  <a:srgbClr val="221E1F"/>
                </a:solidFill>
                <a:latin typeface="Times New Roman" panose="02020603050405020304" pitchFamily="18" charset="0"/>
              </a:rPr>
              <a:t>fertilizer</a:t>
            </a:r>
            <a:r>
              <a:rPr lang="en-US" dirty="0">
                <a:solidFill>
                  <a:srgbClr val="221E1F"/>
                </a:solidFill>
                <a:latin typeface="Times New Roman" panose="02020603050405020304" pitchFamily="18" charset="0"/>
              </a:rPr>
              <a:t> by 15% through cultural and management practices outlined in a recent National Academy of Sciences report,</a:t>
            </a:r>
            <a:r>
              <a:rPr lang="en-US" sz="800" dirty="0">
                <a:solidFill>
                  <a:srgbClr val="221E1F"/>
                </a:solidFill>
                <a:latin typeface="Times New Roman" panose="02020603050405020304" pitchFamily="18" charset="0"/>
              </a:rPr>
              <a:t> </a:t>
            </a:r>
            <a:r>
              <a:rPr lang="en-US" dirty="0">
                <a:solidFill>
                  <a:srgbClr val="221E1F"/>
                </a:solidFill>
                <a:latin typeface="Times New Roman" panose="02020603050405020304" pitchFamily="18" charset="0"/>
              </a:rPr>
              <a:t>as well as through genetic improvements. </a:t>
            </a:r>
          </a:p>
          <a:p>
            <a:pPr marL="342900" indent="-342900">
              <a:buFont typeface="+mj-lt"/>
              <a:buAutoNum type="arabicPeriod"/>
            </a:pPr>
            <a:r>
              <a:rPr lang="en-US" b="1" dirty="0">
                <a:solidFill>
                  <a:srgbClr val="221E1F"/>
                </a:solidFill>
                <a:latin typeface="Times New Roman" panose="02020603050405020304" pitchFamily="18" charset="0"/>
              </a:rPr>
              <a:t>Implement measures, including novel robotic technologies, to dramatically reduce use of fungicides and pesticides in plant production.</a:t>
            </a:r>
          </a:p>
        </p:txBody>
      </p:sp>
    </p:spTree>
    <p:extLst>
      <p:ext uri="{BB962C8B-B14F-4D97-AF65-F5344CB8AC3E}">
        <p14:creationId xmlns:p14="http://schemas.microsoft.com/office/powerpoint/2010/main" val="413020007"/>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map&#10;&#10;Description automatically generated">
            <a:extLst>
              <a:ext uri="{FF2B5EF4-FFF2-40B4-BE49-F238E27FC236}">
                <a16:creationId xmlns:a16="http://schemas.microsoft.com/office/drawing/2014/main" id="{269C9800-EF79-4B6A-9BC5-B120363A2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98" y="2133720"/>
            <a:ext cx="4293324" cy="4293324"/>
          </a:xfrm>
          <a:prstGeom prst="rect">
            <a:avLst/>
          </a:prstGeom>
        </p:spPr>
      </p:pic>
      <p:sp>
        <p:nvSpPr>
          <p:cNvPr id="2" name="Title 1">
            <a:extLst>
              <a:ext uri="{FF2B5EF4-FFF2-40B4-BE49-F238E27FC236}">
                <a16:creationId xmlns:a16="http://schemas.microsoft.com/office/drawing/2014/main" id="{11A8240A-0051-4AB6-A04F-47934AE5B6E4}"/>
              </a:ext>
            </a:extLst>
          </p:cNvPr>
          <p:cNvSpPr>
            <a:spLocks noGrp="1"/>
          </p:cNvSpPr>
          <p:nvPr>
            <p:ph type="title"/>
          </p:nvPr>
        </p:nvSpPr>
        <p:spPr>
          <a:xfrm>
            <a:off x="2177934" y="365125"/>
            <a:ext cx="9175865" cy="1325563"/>
          </a:xfrm>
        </p:spPr>
        <p:txBody>
          <a:bodyPr>
            <a:normAutofit fontScale="90000"/>
          </a:bodyPr>
          <a:lstStyle/>
          <a:p>
            <a:r>
              <a:rPr lang="en-US" dirty="0"/>
              <a:t>Develop Applications of Plant Science to Improve Nutrition, Health, and Well-Being</a:t>
            </a:r>
          </a:p>
        </p:txBody>
      </p:sp>
      <p:pic>
        <p:nvPicPr>
          <p:cNvPr id="5" name="Picture 4">
            <a:extLst>
              <a:ext uri="{FF2B5EF4-FFF2-40B4-BE49-F238E27FC236}">
                <a16:creationId xmlns:a16="http://schemas.microsoft.com/office/drawing/2014/main" id="{D201914F-CA00-4912-932B-971E5EC07D7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48660" y="570706"/>
            <a:ext cx="1029274" cy="914400"/>
          </a:xfrm>
          <a:prstGeom prst="rect">
            <a:avLst/>
          </a:prstGeom>
        </p:spPr>
      </p:pic>
      <p:sp>
        <p:nvSpPr>
          <p:cNvPr id="3" name="Rectangle 2">
            <a:extLst>
              <a:ext uri="{FF2B5EF4-FFF2-40B4-BE49-F238E27FC236}">
                <a16:creationId xmlns:a16="http://schemas.microsoft.com/office/drawing/2014/main" id="{4934C6B9-16E1-445D-92D9-AB9262F7B680}"/>
              </a:ext>
            </a:extLst>
          </p:cNvPr>
          <p:cNvSpPr/>
          <p:nvPr/>
        </p:nvSpPr>
        <p:spPr>
          <a:xfrm>
            <a:off x="6096000" y="2133720"/>
            <a:ext cx="5257799" cy="1200329"/>
          </a:xfrm>
          <a:prstGeom prst="rect">
            <a:avLst/>
          </a:prstGeom>
        </p:spPr>
        <p:txBody>
          <a:bodyPr wrap="square">
            <a:spAutoFit/>
          </a:bodyPr>
          <a:lstStyle/>
          <a:p>
            <a:r>
              <a:rPr lang="en-US" sz="2400" dirty="0"/>
              <a:t>Plants are sources of medicines, molecular factories, and the foundation of green infrastructure</a:t>
            </a:r>
          </a:p>
        </p:txBody>
      </p:sp>
    </p:spTree>
    <p:extLst>
      <p:ext uri="{BB962C8B-B14F-4D97-AF65-F5344CB8AC3E}">
        <p14:creationId xmlns:p14="http://schemas.microsoft.com/office/powerpoint/2010/main" val="257034520"/>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descr="A picture containing text, map&#10;&#10;Description automatically generated">
            <a:extLst>
              <a:ext uri="{FF2B5EF4-FFF2-40B4-BE49-F238E27FC236}">
                <a16:creationId xmlns:a16="http://schemas.microsoft.com/office/drawing/2014/main" id="{269C9800-EF79-4B6A-9BC5-B120363A2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066" y="365125"/>
            <a:ext cx="1371600" cy="1371600"/>
          </a:xfrm>
          <a:prstGeom prst="rect">
            <a:avLst/>
          </a:prstGeom>
        </p:spPr>
      </p:pic>
      <p:sp>
        <p:nvSpPr>
          <p:cNvPr id="2" name="Title 1">
            <a:extLst>
              <a:ext uri="{FF2B5EF4-FFF2-40B4-BE49-F238E27FC236}">
                <a16:creationId xmlns:a16="http://schemas.microsoft.com/office/drawing/2014/main" id="{11A8240A-0051-4AB6-A04F-47934AE5B6E4}"/>
              </a:ext>
            </a:extLst>
          </p:cNvPr>
          <p:cNvSpPr>
            <a:spLocks noGrp="1"/>
          </p:cNvSpPr>
          <p:nvPr>
            <p:ph type="title"/>
          </p:nvPr>
        </p:nvSpPr>
        <p:spPr>
          <a:xfrm>
            <a:off x="2177934" y="365125"/>
            <a:ext cx="9175865" cy="1325563"/>
          </a:xfrm>
        </p:spPr>
        <p:txBody>
          <a:bodyPr>
            <a:normAutofit/>
          </a:bodyPr>
          <a:lstStyle/>
          <a:p>
            <a:r>
              <a:rPr lang="en-US" dirty="0"/>
              <a:t>Action Plan </a:t>
            </a:r>
          </a:p>
        </p:txBody>
      </p:sp>
      <p:pic>
        <p:nvPicPr>
          <p:cNvPr id="5" name="Picture 4">
            <a:extLst>
              <a:ext uri="{FF2B5EF4-FFF2-40B4-BE49-F238E27FC236}">
                <a16:creationId xmlns:a16="http://schemas.microsoft.com/office/drawing/2014/main" id="{D201914F-CA00-4912-932B-971E5EC07D7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48660" y="570706"/>
            <a:ext cx="1029274" cy="914400"/>
          </a:xfrm>
          <a:prstGeom prst="rect">
            <a:avLst/>
          </a:prstGeom>
        </p:spPr>
      </p:pic>
      <p:sp>
        <p:nvSpPr>
          <p:cNvPr id="4" name="Rectangle 3">
            <a:extLst>
              <a:ext uri="{FF2B5EF4-FFF2-40B4-BE49-F238E27FC236}">
                <a16:creationId xmlns:a16="http://schemas.microsoft.com/office/drawing/2014/main" id="{A9BD8E08-9DD6-4AD5-B4CE-67A2F2FD0C21}"/>
              </a:ext>
            </a:extLst>
          </p:cNvPr>
          <p:cNvSpPr/>
          <p:nvPr/>
        </p:nvSpPr>
        <p:spPr>
          <a:xfrm>
            <a:off x="568712" y="1690687"/>
            <a:ext cx="11173522" cy="4832092"/>
          </a:xfrm>
          <a:prstGeom prst="rect">
            <a:avLst/>
          </a:prstGeom>
        </p:spPr>
        <p:txBody>
          <a:bodyPr wrap="square">
            <a:spAutoFit/>
          </a:bodyPr>
          <a:lstStyle/>
          <a:p>
            <a:pPr marL="342900" indent="-342900">
              <a:buFont typeface="+mj-lt"/>
              <a:buAutoNum type="arabicPeriod"/>
            </a:pPr>
            <a:r>
              <a:rPr lang="en-US" sz="2200" b="1" dirty="0">
                <a:solidFill>
                  <a:srgbClr val="221E1F"/>
                </a:solidFill>
              </a:rPr>
              <a:t>Develop new high-throughput tools to evaluate plant products </a:t>
            </a:r>
            <a:r>
              <a:rPr lang="en-US" sz="2200" dirty="0">
                <a:solidFill>
                  <a:srgbClr val="221E1F"/>
                </a:solidFill>
              </a:rPr>
              <a:t>for their potential in promoting human health, nutrition, and well-being. Those tools will apply to strategic screens of plants and associated biota to identify opportunities for future investment. </a:t>
            </a:r>
          </a:p>
          <a:p>
            <a:pPr marL="342900" indent="-342900">
              <a:buFont typeface="+mj-lt"/>
              <a:buAutoNum type="arabicPeriod"/>
            </a:pPr>
            <a:r>
              <a:rPr lang="en-US" sz="2200" b="1" dirty="0">
                <a:solidFill>
                  <a:srgbClr val="221E1F"/>
                </a:solidFill>
              </a:rPr>
              <a:t>Develop a comprehensive understanding</a:t>
            </a:r>
            <a:r>
              <a:rPr lang="en-US" sz="2200" dirty="0">
                <a:solidFill>
                  <a:srgbClr val="221E1F"/>
                </a:solidFill>
              </a:rPr>
              <a:t> of the genetic, evolutionary, and environmental components </a:t>
            </a:r>
            <a:r>
              <a:rPr lang="en-US" sz="2200" b="1" dirty="0">
                <a:solidFill>
                  <a:srgbClr val="221E1F"/>
                </a:solidFill>
              </a:rPr>
              <a:t>of how plant systems–derived molecules confer beneficial or disadvantageous traits</a:t>
            </a:r>
            <a:r>
              <a:rPr lang="en-US" sz="2200" dirty="0">
                <a:solidFill>
                  <a:srgbClr val="221E1F"/>
                </a:solidFill>
              </a:rPr>
              <a:t>. Partnerships with environmental economists should be formed to develop metrics for quantifying ecosystem services, recreational benefits, and other environmental benefits. </a:t>
            </a:r>
          </a:p>
          <a:p>
            <a:pPr marL="342900" indent="-342900">
              <a:buFont typeface="+mj-lt"/>
              <a:buAutoNum type="arabicPeriod"/>
            </a:pPr>
            <a:r>
              <a:rPr lang="en-US" sz="2200" b="1" dirty="0">
                <a:solidFill>
                  <a:srgbClr val="221E1F"/>
                </a:solidFill>
              </a:rPr>
              <a:t>Engage pharmacologists, medicinal botanists, indigenous peoples, and nutrition and food scientists to understand human metabolic processes and identify targets of plant-based medical compounds.</a:t>
            </a:r>
            <a:r>
              <a:rPr lang="en-US" sz="2200" dirty="0">
                <a:solidFill>
                  <a:srgbClr val="221E1F"/>
                </a:solidFill>
              </a:rPr>
              <a:t> Identify achievable health improvements that could come from enhanced plant systems through modification and breeding. </a:t>
            </a:r>
          </a:p>
          <a:p>
            <a:pPr marL="342900" indent="-342900">
              <a:buFont typeface="+mj-lt"/>
              <a:buAutoNum type="arabicPeriod"/>
            </a:pPr>
            <a:r>
              <a:rPr lang="en-US" sz="2200" b="1" dirty="0">
                <a:solidFill>
                  <a:srgbClr val="221E1F"/>
                </a:solidFill>
              </a:rPr>
              <a:t>Develop technologies to improve health and well-being and reduce environmental impacts </a:t>
            </a:r>
            <a:r>
              <a:rPr lang="en-US" sz="2200" dirty="0">
                <a:solidFill>
                  <a:srgbClr val="221E1F"/>
                </a:solidFill>
              </a:rPr>
              <a:t>in densely populated environments through enhanced urban forestry, reforestation and greening opportunities, bioremediation, urban farming, and environmental conservation. </a:t>
            </a:r>
          </a:p>
        </p:txBody>
      </p:sp>
    </p:spTree>
    <p:extLst>
      <p:ext uri="{BB962C8B-B14F-4D97-AF65-F5344CB8AC3E}">
        <p14:creationId xmlns:p14="http://schemas.microsoft.com/office/powerpoint/2010/main" val="501851248"/>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F3883-DAF6-44A6-B286-EA8F87D7ADB3}"/>
              </a:ext>
            </a:extLst>
          </p:cNvPr>
          <p:cNvSpPr>
            <a:spLocks noGrp="1"/>
          </p:cNvSpPr>
          <p:nvPr>
            <p:ph type="title"/>
          </p:nvPr>
        </p:nvSpPr>
        <p:spPr>
          <a:xfrm>
            <a:off x="2509736" y="365125"/>
            <a:ext cx="8844064" cy="1325563"/>
          </a:xfrm>
        </p:spPr>
        <p:txBody>
          <a:bodyPr/>
          <a:lstStyle/>
          <a:p>
            <a:r>
              <a:rPr lang="en-US" dirty="0"/>
              <a:t>Launch the Transparent Plant </a:t>
            </a:r>
          </a:p>
        </p:txBody>
      </p:sp>
      <p:pic>
        <p:nvPicPr>
          <p:cNvPr id="11" name="Content Placeholder 10" descr="A close up of a sign&#10;&#10;Description automatically generated">
            <a:extLst>
              <a:ext uri="{FF2B5EF4-FFF2-40B4-BE49-F238E27FC236}">
                <a16:creationId xmlns:a16="http://schemas.microsoft.com/office/drawing/2014/main" id="{15315468-2063-4239-8C74-FED17DDED822}"/>
              </a:ext>
            </a:extLst>
          </p:cNvPr>
          <p:cNvPicPr>
            <a:picLocks noGrp="1" noChangeAspect="1"/>
          </p:cNvPicPr>
          <p:nvPr>
            <p:ph sz="half"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6189" y="3394689"/>
            <a:ext cx="1365622" cy="1213209"/>
          </a:xfrm>
        </p:spPr>
      </p:pic>
      <p:sp>
        <p:nvSpPr>
          <p:cNvPr id="12" name="Content Placeholder 11">
            <a:extLst>
              <a:ext uri="{FF2B5EF4-FFF2-40B4-BE49-F238E27FC236}">
                <a16:creationId xmlns:a16="http://schemas.microsoft.com/office/drawing/2014/main" id="{E913FEA2-D3E9-471D-A0ED-C8AAB7D2C129}"/>
              </a:ext>
            </a:extLst>
          </p:cNvPr>
          <p:cNvSpPr>
            <a:spLocks noGrp="1"/>
          </p:cNvSpPr>
          <p:nvPr>
            <p:ph sz="half" idx="2"/>
          </p:nvPr>
        </p:nvSpPr>
        <p:spPr/>
        <p:txBody>
          <a:bodyPr>
            <a:normAutofit/>
          </a:bodyPr>
          <a:lstStyle/>
          <a:p>
            <a:r>
              <a:rPr lang="en-US" sz="3200" dirty="0"/>
              <a:t>Visualize and model plants and phytobiome interactions </a:t>
            </a:r>
          </a:p>
          <a:p>
            <a:r>
              <a:rPr lang="en-US" sz="3200" dirty="0"/>
              <a:t>Understand the rules of plant diversification </a:t>
            </a:r>
          </a:p>
          <a:p>
            <a:r>
              <a:rPr lang="en-US" sz="3200" dirty="0"/>
              <a:t>Make predictions </a:t>
            </a:r>
          </a:p>
        </p:txBody>
      </p:sp>
      <p:pic>
        <p:nvPicPr>
          <p:cNvPr id="8" name="Picture 7" descr="A close up of a logo&#10;&#10;Description automatically generated">
            <a:extLst>
              <a:ext uri="{FF2B5EF4-FFF2-40B4-BE49-F238E27FC236}">
                <a16:creationId xmlns:a16="http://schemas.microsoft.com/office/drawing/2014/main" id="{86ACDBEE-3237-4516-9454-C8EE4EEAC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25625"/>
            <a:ext cx="4115162" cy="4115162"/>
          </a:xfrm>
          <a:prstGeom prst="rect">
            <a:avLst/>
          </a:prstGeom>
        </p:spPr>
      </p:pic>
      <p:pic>
        <p:nvPicPr>
          <p:cNvPr id="14" name="Picture 13" descr="A close up of a sign&#10;&#10;Description automatically generated">
            <a:extLst>
              <a:ext uri="{FF2B5EF4-FFF2-40B4-BE49-F238E27FC236}">
                <a16:creationId xmlns:a16="http://schemas.microsoft.com/office/drawing/2014/main" id="{0A14B299-4A35-4553-AD5A-0DC8A3AF9FD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9644" y="570706"/>
            <a:ext cx="1029274" cy="914400"/>
          </a:xfrm>
          <a:prstGeom prst="rect">
            <a:avLst/>
          </a:prstGeom>
        </p:spPr>
      </p:pic>
    </p:spTree>
    <p:extLst>
      <p:ext uri="{BB962C8B-B14F-4D97-AF65-F5344CB8AC3E}">
        <p14:creationId xmlns:p14="http://schemas.microsoft.com/office/powerpoint/2010/main" val="1195148393"/>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8" name="Google Shape;98;p18"/>
          <p:cNvPicPr preferRelativeResize="0"/>
          <p:nvPr/>
        </p:nvPicPr>
        <p:blipFill>
          <a:blip r:embed="rId3">
            <a:alphaModFix/>
          </a:blip>
          <a:stretch>
            <a:fillRect/>
          </a:stretch>
        </p:blipFill>
        <p:spPr>
          <a:xfrm>
            <a:off x="7509200" y="1824633"/>
            <a:ext cx="4267200" cy="4267200"/>
          </a:xfrm>
          <a:prstGeom prst="rect">
            <a:avLst/>
          </a:prstGeom>
          <a:noFill/>
          <a:ln>
            <a:noFill/>
          </a:ln>
        </p:spPr>
      </p:pic>
      <p:sp>
        <p:nvSpPr>
          <p:cNvPr id="99" name="Google Shape;99;p18"/>
          <p:cNvSpPr txBox="1">
            <a:spLocks noGrp="1"/>
          </p:cNvSpPr>
          <p:nvPr>
            <p:ph type="body" idx="1"/>
          </p:nvPr>
        </p:nvSpPr>
        <p:spPr>
          <a:xfrm>
            <a:off x="702527" y="1973766"/>
            <a:ext cx="6648140" cy="4117967"/>
          </a:xfrm>
          <a:prstGeom prst="rect">
            <a:avLst/>
          </a:prstGeom>
        </p:spPr>
        <p:txBody>
          <a:bodyPr spcFirstLastPara="1" vert="horz" wrap="square" lIns="121900" tIns="121900" rIns="121900" bIns="121900" rtlCol="0" anchor="t" anchorCtr="0">
            <a:noAutofit/>
          </a:bodyPr>
          <a:lstStyle/>
          <a:p>
            <a:r>
              <a:rPr lang="en-US" dirty="0"/>
              <a:t>From molecule and organelle to organism and ecosystem</a:t>
            </a:r>
          </a:p>
          <a:p>
            <a:r>
              <a:rPr lang="en" dirty="0"/>
              <a:t>Building schematics and models to understand how plants work</a:t>
            </a:r>
            <a:endParaRPr dirty="0"/>
          </a:p>
          <a:p>
            <a:r>
              <a:rPr lang="en-US" dirty="0"/>
              <a:t>Understanding b</a:t>
            </a:r>
            <a:r>
              <a:rPr lang="en" dirty="0"/>
              <a:t>iodiversity between and within species</a:t>
            </a:r>
            <a:endParaRPr dirty="0"/>
          </a:p>
        </p:txBody>
      </p:sp>
      <p:sp>
        <p:nvSpPr>
          <p:cNvPr id="9" name="Title 1">
            <a:extLst>
              <a:ext uri="{FF2B5EF4-FFF2-40B4-BE49-F238E27FC236}">
                <a16:creationId xmlns:a16="http://schemas.microsoft.com/office/drawing/2014/main" id="{8ABAB747-F0DE-4DD4-A7D2-00CF481119A7}"/>
              </a:ext>
            </a:extLst>
          </p:cNvPr>
          <p:cNvSpPr>
            <a:spLocks noGrp="1"/>
          </p:cNvSpPr>
          <p:nvPr>
            <p:ph type="title"/>
          </p:nvPr>
        </p:nvSpPr>
        <p:spPr>
          <a:xfrm>
            <a:off x="2509736" y="365125"/>
            <a:ext cx="8844064" cy="1325563"/>
          </a:xfrm>
        </p:spPr>
        <p:txBody>
          <a:bodyPr/>
          <a:lstStyle/>
          <a:p>
            <a:r>
              <a:rPr lang="en-US" dirty="0"/>
              <a:t>Launch the Transparent Plant </a:t>
            </a:r>
          </a:p>
        </p:txBody>
      </p:sp>
      <p:pic>
        <p:nvPicPr>
          <p:cNvPr id="10" name="Picture 9" descr="A close up of a sign&#10;&#10;Description automatically generated">
            <a:extLst>
              <a:ext uri="{FF2B5EF4-FFF2-40B4-BE49-F238E27FC236}">
                <a16:creationId xmlns:a16="http://schemas.microsoft.com/office/drawing/2014/main" id="{DE82DBA2-A880-44E8-A0D9-A0E7D29D5C1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9644" y="570706"/>
            <a:ext cx="1029274" cy="914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Shape 96"/>
        <p:cNvGrpSpPr/>
        <p:nvPr/>
      </p:nvGrpSpPr>
      <p:grpSpPr>
        <a:xfrm>
          <a:off x="0" y="0"/>
          <a:ext cx="0" cy="0"/>
          <a:chOff x="0" y="0"/>
          <a:chExt cx="0" cy="0"/>
        </a:xfrm>
      </p:grpSpPr>
      <p:pic>
        <p:nvPicPr>
          <p:cNvPr id="98" name="Google Shape;98;p18"/>
          <p:cNvPicPr preferRelativeResize="0">
            <a:picLocks noChangeAspect="1"/>
          </p:cNvPicPr>
          <p:nvPr/>
        </p:nvPicPr>
        <p:blipFill>
          <a:blip r:embed="rId3">
            <a:alphaModFix/>
          </a:blip>
          <a:stretch>
            <a:fillRect/>
          </a:stretch>
        </p:blipFill>
        <p:spPr>
          <a:xfrm>
            <a:off x="10430820" y="342106"/>
            <a:ext cx="1371600" cy="1371600"/>
          </a:xfrm>
          <a:prstGeom prst="rect">
            <a:avLst/>
          </a:prstGeom>
          <a:noFill/>
          <a:ln>
            <a:noFill/>
          </a:ln>
        </p:spPr>
      </p:pic>
      <p:sp>
        <p:nvSpPr>
          <p:cNvPr id="99" name="Google Shape;99;p18"/>
          <p:cNvSpPr txBox="1">
            <a:spLocks noGrp="1"/>
          </p:cNvSpPr>
          <p:nvPr>
            <p:ph type="body" idx="1"/>
          </p:nvPr>
        </p:nvSpPr>
        <p:spPr>
          <a:xfrm>
            <a:off x="724828" y="1647360"/>
            <a:ext cx="10905893" cy="4868534"/>
          </a:xfrm>
          <a:prstGeom prst="rect">
            <a:avLst/>
          </a:prstGeom>
        </p:spPr>
        <p:txBody>
          <a:bodyPr spcFirstLastPara="1" vert="horz" wrap="square" lIns="121900" tIns="121900" rIns="121900" bIns="121900" rtlCol="0" anchor="t" anchorCtr="0">
            <a:noAutofit/>
          </a:bodyPr>
          <a:lstStyle/>
          <a:p>
            <a:pPr marL="666746" indent="-514350">
              <a:buFont typeface="+mj-lt"/>
              <a:buAutoNum type="arabicPeriod"/>
            </a:pPr>
            <a:r>
              <a:rPr lang="en-US" sz="1800" b="1" dirty="0"/>
              <a:t>Use community input to develop a menu of desired traits to be predicted by the Transparent Plant </a:t>
            </a:r>
            <a:r>
              <a:rPr lang="en-US" sz="1800" dirty="0"/>
              <a:t>and prioritize species (informed by Goal 1) and genotypes for intensive experimentation. </a:t>
            </a:r>
          </a:p>
          <a:p>
            <a:pPr marL="666746" indent="-514350">
              <a:buFont typeface="+mj-lt"/>
              <a:buAutoNum type="arabicPeriod"/>
            </a:pPr>
            <a:r>
              <a:rPr lang="en-US" sz="1800" b="1" dirty="0"/>
              <a:t>Invest in the generation of extensive transcriptomic, proteomic, biochemical, cell biological, microbiome, and </a:t>
            </a:r>
            <a:r>
              <a:rPr lang="en-US" sz="1800" b="1" dirty="0" err="1"/>
              <a:t>phenomic</a:t>
            </a:r>
            <a:r>
              <a:rPr lang="en-US" sz="1800" b="1" dirty="0"/>
              <a:t> data sets </a:t>
            </a:r>
            <a:r>
              <a:rPr lang="en-US" sz="1800" dirty="0"/>
              <a:t>from priority species strategically selected to span evolutionary and ecological diversity (including both C3 and C4 plants), gathered at multiple scales and from multiple genotypes under an agreed set of environmental conditions.</a:t>
            </a:r>
          </a:p>
          <a:p>
            <a:pPr marL="666746" indent="-514350">
              <a:buFont typeface="+mj-lt"/>
              <a:buAutoNum type="arabicPeriod"/>
            </a:pPr>
            <a:r>
              <a:rPr lang="en-US" sz="1800" b="1" dirty="0"/>
              <a:t>Expand and standardize genomics databases to identify DNA regulatory elements found in plant genomes and reference phenotyping databases</a:t>
            </a:r>
            <a:r>
              <a:rPr lang="en-US" sz="1800" dirty="0"/>
              <a:t> for the priority species. These databases will include genomic variations, epigenomic marks and DNA modifications, gene expression patterns, small RNAs, developmental stages, environmental responses, and gene regulatory and metabolic networks. </a:t>
            </a:r>
          </a:p>
          <a:p>
            <a:pPr marL="666746" indent="-514350">
              <a:buFont typeface="+mj-lt"/>
              <a:buAutoNum type="arabicPeriod"/>
            </a:pPr>
            <a:r>
              <a:rPr lang="en-US" sz="1800" b="1" dirty="0"/>
              <a:t>Invest in experimentation, data curation, and integration </a:t>
            </a:r>
            <a:r>
              <a:rPr lang="en-US" sz="1800" dirty="0"/>
              <a:t>to assign functions to as many protein-coding genes as possible, together with a pathway or condition of interest for all non-coding genes in prioritized species. </a:t>
            </a:r>
          </a:p>
          <a:p>
            <a:pPr marL="666746" indent="-514350">
              <a:buFont typeface="+mj-lt"/>
              <a:buAutoNum type="arabicPeriod"/>
            </a:pPr>
            <a:r>
              <a:rPr lang="en-US" sz="1800" b="1" dirty="0"/>
              <a:t>Support development of new tools for dissecting, modeling, and simulating plant processes</a:t>
            </a:r>
            <a:r>
              <a:rPr lang="en-US" sz="1800" dirty="0"/>
              <a:t>, informed by the collected data, that will allow multiscale analysis and prediction of plant responses. Initially, individual processes would be modeled. Then, after experimental validation, individual models would be progressively connected to create higher order models. </a:t>
            </a:r>
            <a:endParaRPr lang="en-US" sz="1800" b="1" dirty="0"/>
          </a:p>
          <a:p>
            <a:pPr marL="666746" indent="-514350">
              <a:buFont typeface="+mj-lt"/>
              <a:buAutoNum type="arabicPeriod"/>
            </a:pPr>
            <a:r>
              <a:rPr lang="en-US" sz="1800" b="1" dirty="0"/>
              <a:t>Develop a virtual reality module and visualization tools to begin testing the Transparent Plant</a:t>
            </a:r>
            <a:r>
              <a:rPr lang="en-US" sz="1800" dirty="0"/>
              <a:t>, focusing on key aspects and capabilities such as interactions, scalability, and predictive capacity.</a:t>
            </a:r>
          </a:p>
          <a:p>
            <a:pPr marL="666746" indent="-514350">
              <a:buFont typeface="+mj-lt"/>
              <a:buAutoNum type="arabicPeriod"/>
            </a:pPr>
            <a:endParaRPr lang="en-US" sz="1800" dirty="0"/>
          </a:p>
          <a:p>
            <a:pPr marL="666746" indent="-514350">
              <a:buFont typeface="+mj-lt"/>
              <a:buAutoNum type="arabicPeriod"/>
            </a:pPr>
            <a:endParaRPr sz="1800" dirty="0"/>
          </a:p>
        </p:txBody>
      </p:sp>
      <p:sp>
        <p:nvSpPr>
          <p:cNvPr id="9" name="Title 1">
            <a:extLst>
              <a:ext uri="{FF2B5EF4-FFF2-40B4-BE49-F238E27FC236}">
                <a16:creationId xmlns:a16="http://schemas.microsoft.com/office/drawing/2014/main" id="{8ABAB747-F0DE-4DD4-A7D2-00CF481119A7}"/>
              </a:ext>
            </a:extLst>
          </p:cNvPr>
          <p:cNvSpPr>
            <a:spLocks noGrp="1"/>
          </p:cNvSpPr>
          <p:nvPr>
            <p:ph type="title"/>
          </p:nvPr>
        </p:nvSpPr>
        <p:spPr>
          <a:xfrm>
            <a:off x="2427451" y="570706"/>
            <a:ext cx="8844064" cy="1325563"/>
          </a:xfrm>
        </p:spPr>
        <p:txBody>
          <a:bodyPr/>
          <a:lstStyle/>
          <a:p>
            <a:r>
              <a:rPr lang="en-US" dirty="0"/>
              <a:t>Action Plan </a:t>
            </a:r>
          </a:p>
        </p:txBody>
      </p:sp>
      <p:pic>
        <p:nvPicPr>
          <p:cNvPr id="10" name="Picture 9" descr="A close up of a sign&#10;&#10;Description automatically generated">
            <a:extLst>
              <a:ext uri="{FF2B5EF4-FFF2-40B4-BE49-F238E27FC236}">
                <a16:creationId xmlns:a16="http://schemas.microsoft.com/office/drawing/2014/main" id="{DE82DBA2-A880-44E8-A0D9-A0E7D29D5C1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9644" y="570706"/>
            <a:ext cx="1029274" cy="914400"/>
          </a:xfrm>
          <a:prstGeom prst="rect">
            <a:avLst/>
          </a:prstGeom>
        </p:spPr>
      </p:pic>
    </p:spTree>
    <p:extLst>
      <p:ext uri="{BB962C8B-B14F-4D97-AF65-F5344CB8AC3E}">
        <p14:creationId xmlns:p14="http://schemas.microsoft.com/office/powerpoint/2010/main" val="112835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C29BFD-BF69-4699-9237-268E86E564E9}"/>
              </a:ext>
            </a:extLst>
          </p:cNvPr>
          <p:cNvGrpSpPr/>
          <p:nvPr/>
        </p:nvGrpSpPr>
        <p:grpSpPr>
          <a:xfrm>
            <a:off x="803563" y="1334443"/>
            <a:ext cx="4320424" cy="4348262"/>
            <a:chOff x="803563" y="1334443"/>
            <a:chExt cx="4320424" cy="4348262"/>
          </a:xfrm>
        </p:grpSpPr>
        <p:pic>
          <p:nvPicPr>
            <p:cNvPr id="10" name="Picture 9" descr="A picture containing text, map&#10;&#10;Description automatically generated">
              <a:extLst>
                <a:ext uri="{FF2B5EF4-FFF2-40B4-BE49-F238E27FC236}">
                  <a16:creationId xmlns:a16="http://schemas.microsoft.com/office/drawing/2014/main" id="{91C9221A-0D4B-4695-849B-33516D6B9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699" y="1334443"/>
              <a:ext cx="2114288" cy="2114288"/>
            </a:xfrm>
            <a:prstGeom prst="rect">
              <a:avLst/>
            </a:prstGeom>
          </p:spPr>
        </p:pic>
        <p:pic>
          <p:nvPicPr>
            <p:cNvPr id="5" name="Picture 4" descr="A picture containing box, refrigerator&#10;&#10;Description automatically generated">
              <a:extLst>
                <a:ext uri="{FF2B5EF4-FFF2-40B4-BE49-F238E27FC236}">
                  <a16:creationId xmlns:a16="http://schemas.microsoft.com/office/drawing/2014/main" id="{C3AC2420-57F7-439B-8CA7-AC6B3EFC5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63" y="1334443"/>
              <a:ext cx="2114288" cy="2114288"/>
            </a:xfrm>
            <a:prstGeom prst="rect">
              <a:avLst/>
            </a:prstGeom>
          </p:spPr>
        </p:pic>
        <p:pic>
          <p:nvPicPr>
            <p:cNvPr id="6" name="Picture 5" descr="A picture containing text, map&#10;&#10;Description automatically generated">
              <a:extLst>
                <a:ext uri="{FF2B5EF4-FFF2-40B4-BE49-F238E27FC236}">
                  <a16:creationId xmlns:a16="http://schemas.microsoft.com/office/drawing/2014/main" id="{57BADBC6-509A-45E9-83B0-489357EDB4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699" y="3568417"/>
              <a:ext cx="2114288" cy="2114288"/>
            </a:xfrm>
            <a:prstGeom prst="rect">
              <a:avLst/>
            </a:prstGeom>
          </p:spPr>
        </p:pic>
        <p:pic>
          <p:nvPicPr>
            <p:cNvPr id="8" name="Picture 7" descr="A picture containing room&#10;&#10;Description automatically generated">
              <a:extLst>
                <a:ext uri="{FF2B5EF4-FFF2-40B4-BE49-F238E27FC236}">
                  <a16:creationId xmlns:a16="http://schemas.microsoft.com/office/drawing/2014/main" id="{9289EFBA-BEC4-4F27-8577-524C4325B2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563" y="3568417"/>
              <a:ext cx="2114288" cy="2114288"/>
            </a:xfrm>
            <a:prstGeom prst="rect">
              <a:avLst/>
            </a:prstGeom>
          </p:spPr>
        </p:pic>
      </p:grpSp>
      <p:pic>
        <p:nvPicPr>
          <p:cNvPr id="18" name="Picture 17" descr="A screenshot of a cell phone&#10;&#10;Description automatically generated">
            <a:extLst>
              <a:ext uri="{FF2B5EF4-FFF2-40B4-BE49-F238E27FC236}">
                <a16:creationId xmlns:a16="http://schemas.microsoft.com/office/drawing/2014/main" id="{99276D9E-2A9C-46A1-AF45-54C8D6E2E9A7}"/>
              </a:ext>
            </a:extLst>
          </p:cNvPr>
          <p:cNvPicPr>
            <a:picLocks noChangeAspect="1"/>
          </p:cNvPicPr>
          <p:nvPr/>
        </p:nvPicPr>
        <p:blipFill rotWithShape="1">
          <a:blip r:embed="rId7">
            <a:extLst>
              <a:ext uri="{28A0092B-C50C-407E-A947-70E740481C1C}">
                <a14:useLocalDpi xmlns:a14="http://schemas.microsoft.com/office/drawing/2010/main" val="0"/>
              </a:ext>
            </a:extLst>
          </a:blip>
          <a:srcRect t="49519" b="25622"/>
          <a:stretch/>
        </p:blipFill>
        <p:spPr>
          <a:xfrm>
            <a:off x="5310198" y="1772708"/>
            <a:ext cx="6078239" cy="1594324"/>
          </a:xfrm>
          <a:prstGeom prst="rect">
            <a:avLst/>
          </a:prstGeom>
        </p:spPr>
      </p:pic>
      <p:sp>
        <p:nvSpPr>
          <p:cNvPr id="12" name="Title 4">
            <a:extLst>
              <a:ext uri="{FF2B5EF4-FFF2-40B4-BE49-F238E27FC236}">
                <a16:creationId xmlns:a16="http://schemas.microsoft.com/office/drawing/2014/main" id="{B1238258-3132-4D73-9FC4-1A6A75134CD7}"/>
              </a:ext>
            </a:extLst>
          </p:cNvPr>
          <p:cNvSpPr>
            <a:spLocks noGrp="1"/>
          </p:cNvSpPr>
          <p:nvPr>
            <p:ph type="title"/>
          </p:nvPr>
        </p:nvSpPr>
        <p:spPr>
          <a:xfrm>
            <a:off x="838200" y="264388"/>
            <a:ext cx="10515600" cy="1325563"/>
          </a:xfrm>
        </p:spPr>
        <p:txBody>
          <a:bodyPr/>
          <a:lstStyle/>
          <a:p>
            <a:r>
              <a:rPr lang="en-US" b="1" dirty="0">
                <a:solidFill>
                  <a:srgbClr val="71352C"/>
                </a:solidFill>
              </a:rPr>
              <a:t>RESEARCH</a:t>
            </a:r>
            <a:r>
              <a:rPr lang="en-US" b="1" dirty="0"/>
              <a:t> – </a:t>
            </a:r>
            <a:r>
              <a:rPr lang="en-US" b="1" u="sng" dirty="0">
                <a:solidFill>
                  <a:srgbClr val="4FB552"/>
                </a:solidFill>
              </a:rPr>
              <a:t>PEOPLE</a:t>
            </a:r>
            <a:r>
              <a:rPr lang="en-US" b="1" dirty="0"/>
              <a:t> – </a:t>
            </a:r>
            <a:r>
              <a:rPr lang="en-US" b="1" u="sng" dirty="0">
                <a:solidFill>
                  <a:srgbClr val="539F93"/>
                </a:solidFill>
              </a:rPr>
              <a:t>TECHNOLOGY</a:t>
            </a:r>
            <a:r>
              <a:rPr lang="en-US" b="1" dirty="0"/>
              <a:t> </a:t>
            </a:r>
            <a:endParaRPr lang="en-US" dirty="0"/>
          </a:p>
        </p:txBody>
      </p:sp>
      <p:sp>
        <p:nvSpPr>
          <p:cNvPr id="9" name="Rectangle 8">
            <a:extLst>
              <a:ext uri="{FF2B5EF4-FFF2-40B4-BE49-F238E27FC236}">
                <a16:creationId xmlns:a16="http://schemas.microsoft.com/office/drawing/2014/main" id="{81FBE05B-182B-4DE5-841E-BDE51B5C0474}"/>
              </a:ext>
            </a:extLst>
          </p:cNvPr>
          <p:cNvSpPr/>
          <p:nvPr/>
        </p:nvSpPr>
        <p:spPr>
          <a:xfrm>
            <a:off x="803563" y="6224280"/>
            <a:ext cx="3166829" cy="369332"/>
          </a:xfrm>
          <a:prstGeom prst="rect">
            <a:avLst/>
          </a:prstGeom>
        </p:spPr>
        <p:txBody>
          <a:bodyPr wrap="none">
            <a:spAutoFit/>
          </a:bodyPr>
          <a:lstStyle/>
          <a:p>
            <a:r>
              <a:rPr lang="en-US" dirty="0">
                <a:solidFill>
                  <a:srgbClr val="201F1E"/>
                </a:solidFill>
                <a:latin typeface="Calibri" panose="020F0502020204030204" pitchFamily="34" charset="0"/>
                <a:ea typeface="Calibri" panose="020F0502020204030204" pitchFamily="34" charset="0"/>
              </a:rPr>
              <a:t>Kristyn Stickley Illustration 2020</a:t>
            </a:r>
            <a:endParaRPr lang="en-US" dirty="0"/>
          </a:p>
        </p:txBody>
      </p:sp>
      <p:pic>
        <p:nvPicPr>
          <p:cNvPr id="11" name="Picture 10" descr="A screenshot of a cell phone&#10;&#10;Description automatically generated">
            <a:extLst>
              <a:ext uri="{FF2B5EF4-FFF2-40B4-BE49-F238E27FC236}">
                <a16:creationId xmlns:a16="http://schemas.microsoft.com/office/drawing/2014/main" id="{ABD4C770-7835-468B-94E2-BFBC3B63A505}"/>
              </a:ext>
            </a:extLst>
          </p:cNvPr>
          <p:cNvPicPr>
            <a:picLocks noChangeAspect="1"/>
          </p:cNvPicPr>
          <p:nvPr/>
        </p:nvPicPr>
        <p:blipFill rotWithShape="1">
          <a:blip r:embed="rId7">
            <a:extLst>
              <a:ext uri="{28A0092B-C50C-407E-A947-70E740481C1C}">
                <a14:useLocalDpi xmlns:a14="http://schemas.microsoft.com/office/drawing/2010/main" val="0"/>
              </a:ext>
            </a:extLst>
          </a:blip>
          <a:srcRect t="75142"/>
          <a:stretch/>
        </p:blipFill>
        <p:spPr>
          <a:xfrm>
            <a:off x="5310197" y="3679902"/>
            <a:ext cx="6078239" cy="1594324"/>
          </a:xfrm>
          <a:prstGeom prst="rect">
            <a:avLst/>
          </a:prstGeom>
        </p:spPr>
      </p:pic>
    </p:spTree>
    <p:extLst>
      <p:ext uri="{BB962C8B-B14F-4D97-AF65-F5344CB8AC3E}">
        <p14:creationId xmlns:p14="http://schemas.microsoft.com/office/powerpoint/2010/main" val="2105905210"/>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5" name="Google Shape;105;p19"/>
          <p:cNvSpPr txBox="1">
            <a:spLocks noGrp="1"/>
          </p:cNvSpPr>
          <p:nvPr>
            <p:ph type="body" idx="1"/>
          </p:nvPr>
        </p:nvSpPr>
        <p:spPr>
          <a:xfrm>
            <a:off x="431867" y="2628733"/>
            <a:ext cx="6918800" cy="3463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dirty="0"/>
              <a:t>How do we </a:t>
            </a:r>
            <a:r>
              <a:rPr lang="en-US" dirty="0"/>
              <a:t>train </a:t>
            </a:r>
            <a:r>
              <a:rPr lang="en" dirty="0"/>
              <a:t>scientists for diverse careers in agriculture, research, and related fields? </a:t>
            </a:r>
            <a:endParaRPr dirty="0"/>
          </a:p>
        </p:txBody>
      </p:sp>
      <p:sp>
        <p:nvSpPr>
          <p:cNvPr id="106" name="Google Shape;106;p19"/>
          <p:cNvSpPr txBox="1">
            <a:spLocks noGrp="1"/>
          </p:cNvSpPr>
          <p:nvPr>
            <p:ph type="title"/>
          </p:nvPr>
        </p:nvSpPr>
        <p:spPr>
          <a:xfrm>
            <a:off x="1586867" y="277533"/>
            <a:ext cx="9945200" cy="1209200"/>
          </a:xfrm>
          <a:prstGeom prst="rect">
            <a:avLst/>
          </a:prstGeom>
        </p:spPr>
        <p:txBody>
          <a:bodyPr spcFirstLastPara="1" vert="horz" wrap="square" lIns="121900" tIns="121900" rIns="121900" bIns="121900" rtlCol="0" anchor="t" anchorCtr="0">
            <a:noAutofit/>
          </a:bodyPr>
          <a:lstStyle/>
          <a:p>
            <a:r>
              <a:rPr lang="en"/>
              <a:t>Reimagine the Workplace to Nurture Adaptive and Diverse Scientists</a:t>
            </a:r>
            <a:endParaRPr dirty="0"/>
          </a:p>
        </p:txBody>
      </p:sp>
      <p:pic>
        <p:nvPicPr>
          <p:cNvPr id="107" name="Google Shape;107;p19"/>
          <p:cNvPicPr preferRelativeResize="0"/>
          <p:nvPr/>
        </p:nvPicPr>
        <p:blipFill rotWithShape="1">
          <a:blip r:embed="rId3">
            <a:alphaModFix/>
          </a:blip>
          <a:srcRect r="-9745" b="-9673"/>
          <a:stretch/>
        </p:blipFill>
        <p:spPr>
          <a:xfrm>
            <a:off x="637879" y="641267"/>
            <a:ext cx="948987" cy="845461"/>
          </a:xfrm>
          <a:prstGeom prst="rect">
            <a:avLst/>
          </a:prstGeom>
          <a:noFill/>
          <a:ln>
            <a:noFill/>
          </a:ln>
        </p:spPr>
      </p:pic>
      <p:pic>
        <p:nvPicPr>
          <p:cNvPr id="108" name="Google Shape;108;p19"/>
          <p:cNvPicPr preferRelativeResize="0"/>
          <p:nvPr/>
        </p:nvPicPr>
        <p:blipFill>
          <a:blip r:embed="rId4">
            <a:alphaModFix/>
          </a:blip>
          <a:stretch>
            <a:fillRect/>
          </a:stretch>
        </p:blipFill>
        <p:spPr>
          <a:xfrm>
            <a:off x="7509200" y="1824633"/>
            <a:ext cx="4267200" cy="426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ny, clock, several, display&#10;&#10;Description automatically generated">
            <a:extLst>
              <a:ext uri="{FF2B5EF4-FFF2-40B4-BE49-F238E27FC236}">
                <a16:creationId xmlns:a16="http://schemas.microsoft.com/office/drawing/2014/main" id="{14717AC3-0A64-4A63-B142-4517A10A3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5787"/>
            <a:ext cx="12192000" cy="5646426"/>
          </a:xfrm>
          <a:prstGeom prst="rect">
            <a:avLst/>
          </a:prstGeom>
        </p:spPr>
      </p:pic>
    </p:spTree>
    <p:extLst>
      <p:ext uri="{BB962C8B-B14F-4D97-AF65-F5344CB8AC3E}">
        <p14:creationId xmlns:p14="http://schemas.microsoft.com/office/powerpoint/2010/main" val="2373055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9867-6A19-4447-8261-06CF6125F6BD}"/>
              </a:ext>
            </a:extLst>
          </p:cNvPr>
          <p:cNvSpPr>
            <a:spLocks noGrp="1"/>
          </p:cNvSpPr>
          <p:nvPr>
            <p:ph type="title"/>
          </p:nvPr>
        </p:nvSpPr>
        <p:spPr>
          <a:xfrm>
            <a:off x="2152741" y="365125"/>
            <a:ext cx="9201058" cy="1702190"/>
          </a:xfrm>
        </p:spPr>
        <p:txBody>
          <a:bodyPr>
            <a:normAutofit/>
          </a:bodyPr>
          <a:lstStyle/>
          <a:p>
            <a:r>
              <a:rPr lang="en-US" dirty="0"/>
              <a:t>Reimagine the Workplace to Nurture Adaptive and Diverse Scientists</a:t>
            </a:r>
          </a:p>
        </p:txBody>
      </p:sp>
      <p:pic>
        <p:nvPicPr>
          <p:cNvPr id="7" name="Picture 6" descr="A group of people posing for the camera&#10;&#10;Description automatically generated">
            <a:extLst>
              <a:ext uri="{FF2B5EF4-FFF2-40B4-BE49-F238E27FC236}">
                <a16:creationId xmlns:a16="http://schemas.microsoft.com/office/drawing/2014/main" id="{D51B2E8A-4F6F-40B3-BD29-042CA19D2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413" y="2386804"/>
            <a:ext cx="4506332" cy="3379749"/>
          </a:xfrm>
          <a:prstGeom prst="rect">
            <a:avLst/>
          </a:prstGeom>
        </p:spPr>
      </p:pic>
      <p:sp>
        <p:nvSpPr>
          <p:cNvPr id="8" name="TextBox 7">
            <a:extLst>
              <a:ext uri="{FF2B5EF4-FFF2-40B4-BE49-F238E27FC236}">
                <a16:creationId xmlns:a16="http://schemas.microsoft.com/office/drawing/2014/main" id="{2E96652E-CFEF-4DC1-9922-8CB841D7724E}"/>
              </a:ext>
            </a:extLst>
          </p:cNvPr>
          <p:cNvSpPr txBox="1"/>
          <p:nvPr/>
        </p:nvSpPr>
        <p:spPr>
          <a:xfrm>
            <a:off x="5779009" y="5846544"/>
            <a:ext cx="6412992" cy="369332"/>
          </a:xfrm>
          <a:prstGeom prst="rect">
            <a:avLst/>
          </a:prstGeom>
          <a:noFill/>
        </p:spPr>
        <p:txBody>
          <a:bodyPr wrap="square" rtlCol="0">
            <a:spAutoFit/>
          </a:bodyPr>
          <a:lstStyle/>
          <a:p>
            <a:r>
              <a:rPr lang="en-US" dirty="0"/>
              <a:t>Scientists at the PSRN Inclusivity in the Plant Sciences Workshop</a:t>
            </a:r>
          </a:p>
        </p:txBody>
      </p:sp>
      <p:sp>
        <p:nvSpPr>
          <p:cNvPr id="11" name="Content Placeholder 2">
            <a:extLst>
              <a:ext uri="{FF2B5EF4-FFF2-40B4-BE49-F238E27FC236}">
                <a16:creationId xmlns:a16="http://schemas.microsoft.com/office/drawing/2014/main" id="{91FC3BEE-5A3D-4C48-B79E-6DB9C99DE505}"/>
              </a:ext>
            </a:extLst>
          </p:cNvPr>
          <p:cNvSpPr>
            <a:spLocks noGrp="1"/>
          </p:cNvSpPr>
          <p:nvPr>
            <p:ph idx="1"/>
          </p:nvPr>
        </p:nvSpPr>
        <p:spPr>
          <a:xfrm>
            <a:off x="838200" y="2443941"/>
            <a:ext cx="5384180" cy="3873732"/>
          </a:xfrm>
        </p:spPr>
        <p:txBody>
          <a:bodyPr/>
          <a:lstStyle/>
          <a:p>
            <a:r>
              <a:rPr lang="en-US" dirty="0"/>
              <a:t>Nurturing equity, diversity, and inclusion </a:t>
            </a:r>
          </a:p>
          <a:p>
            <a:r>
              <a:rPr lang="en-US" dirty="0"/>
              <a:t>Recalibrating how research contributions are valued </a:t>
            </a:r>
          </a:p>
          <a:p>
            <a:r>
              <a:rPr lang="en-US" dirty="0"/>
              <a:t>Virtualizing the workplace </a:t>
            </a:r>
          </a:p>
        </p:txBody>
      </p:sp>
      <p:pic>
        <p:nvPicPr>
          <p:cNvPr id="9" name="Picture 8">
            <a:extLst>
              <a:ext uri="{FF2B5EF4-FFF2-40B4-BE49-F238E27FC236}">
                <a16:creationId xmlns:a16="http://schemas.microsoft.com/office/drawing/2014/main" id="{DF20A390-707C-45E9-9735-93833AF215C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04995" y="701676"/>
            <a:ext cx="1029274" cy="914400"/>
          </a:xfrm>
          <a:prstGeom prst="rect">
            <a:avLst/>
          </a:prstGeom>
        </p:spPr>
      </p:pic>
    </p:spTree>
    <p:extLst>
      <p:ext uri="{BB962C8B-B14F-4D97-AF65-F5344CB8AC3E}">
        <p14:creationId xmlns:p14="http://schemas.microsoft.com/office/powerpoint/2010/main" val="1273018459"/>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9867-6A19-4447-8261-06CF6125F6BD}"/>
              </a:ext>
            </a:extLst>
          </p:cNvPr>
          <p:cNvSpPr>
            <a:spLocks noGrp="1"/>
          </p:cNvSpPr>
          <p:nvPr>
            <p:ph type="title"/>
          </p:nvPr>
        </p:nvSpPr>
        <p:spPr>
          <a:xfrm>
            <a:off x="2152741" y="365125"/>
            <a:ext cx="9201058" cy="1702190"/>
          </a:xfrm>
        </p:spPr>
        <p:txBody>
          <a:bodyPr>
            <a:normAutofit/>
          </a:bodyPr>
          <a:lstStyle/>
          <a:p>
            <a:r>
              <a:rPr lang="en-US" dirty="0"/>
              <a:t>Reimagine the Workplace to Nurture Adaptive and Diverse Scientists</a:t>
            </a:r>
          </a:p>
        </p:txBody>
      </p:sp>
      <p:sp>
        <p:nvSpPr>
          <p:cNvPr id="3" name="Content Placeholder 2">
            <a:extLst>
              <a:ext uri="{FF2B5EF4-FFF2-40B4-BE49-F238E27FC236}">
                <a16:creationId xmlns:a16="http://schemas.microsoft.com/office/drawing/2014/main" id="{CB04ECD9-35ED-42BF-ACBF-198335F94378}"/>
              </a:ext>
            </a:extLst>
          </p:cNvPr>
          <p:cNvSpPr>
            <a:spLocks noGrp="1"/>
          </p:cNvSpPr>
          <p:nvPr>
            <p:ph idx="1"/>
          </p:nvPr>
        </p:nvSpPr>
        <p:spPr>
          <a:xfrm>
            <a:off x="838200" y="2443941"/>
            <a:ext cx="4876799" cy="3733021"/>
          </a:xfrm>
        </p:spPr>
        <p:txBody>
          <a:bodyPr/>
          <a:lstStyle/>
          <a:p>
            <a:r>
              <a:rPr lang="en-US" dirty="0"/>
              <a:t>Direct funding and practical training for early career researchers</a:t>
            </a:r>
          </a:p>
          <a:p>
            <a:r>
              <a:rPr lang="en-US" dirty="0"/>
              <a:t>Institutional support and team mentoring </a:t>
            </a:r>
          </a:p>
        </p:txBody>
      </p:sp>
      <p:grpSp>
        <p:nvGrpSpPr>
          <p:cNvPr id="7" name="Group 6">
            <a:extLst>
              <a:ext uri="{FF2B5EF4-FFF2-40B4-BE49-F238E27FC236}">
                <a16:creationId xmlns:a16="http://schemas.microsoft.com/office/drawing/2014/main" id="{277FF3B0-E537-4CEB-A4B0-A11AEB229F41}"/>
              </a:ext>
            </a:extLst>
          </p:cNvPr>
          <p:cNvGrpSpPr/>
          <p:nvPr/>
        </p:nvGrpSpPr>
        <p:grpSpPr>
          <a:xfrm>
            <a:off x="6372618" y="1795548"/>
            <a:ext cx="4925299" cy="4956525"/>
            <a:chOff x="6372618" y="1795548"/>
            <a:chExt cx="4925299" cy="4956525"/>
          </a:xfrm>
        </p:grpSpPr>
        <p:pic>
          <p:nvPicPr>
            <p:cNvPr id="6" name="Picture 5" descr="A picture containing wheel, device&#10;&#10;Description automatically generated">
              <a:extLst>
                <a:ext uri="{FF2B5EF4-FFF2-40B4-BE49-F238E27FC236}">
                  <a16:creationId xmlns:a16="http://schemas.microsoft.com/office/drawing/2014/main" id="{B17BEB29-03B1-4738-884A-C818DA3B8B76}"/>
                </a:ext>
              </a:extLst>
            </p:cNvPr>
            <p:cNvPicPr>
              <a:picLocks noChangeAspect="1"/>
            </p:cNvPicPr>
            <p:nvPr/>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6372618" y="1795548"/>
              <a:ext cx="4925299" cy="4898459"/>
            </a:xfrm>
            <a:prstGeom prst="rect">
              <a:avLst/>
            </a:prstGeom>
          </p:spPr>
        </p:pic>
        <p:sp>
          <p:nvSpPr>
            <p:cNvPr id="4" name="Rectangle 3">
              <a:extLst>
                <a:ext uri="{FF2B5EF4-FFF2-40B4-BE49-F238E27FC236}">
                  <a16:creationId xmlns:a16="http://schemas.microsoft.com/office/drawing/2014/main" id="{5A5800E8-AB4A-40CD-BC6D-F448888882B8}"/>
                </a:ext>
              </a:extLst>
            </p:cNvPr>
            <p:cNvSpPr/>
            <p:nvPr/>
          </p:nvSpPr>
          <p:spPr>
            <a:xfrm>
              <a:off x="7812839" y="6382741"/>
              <a:ext cx="2044855" cy="369332"/>
            </a:xfrm>
            <a:prstGeom prst="rect">
              <a:avLst/>
            </a:prstGeom>
          </p:spPr>
          <p:txBody>
            <a:bodyPr wrap="none">
              <a:spAutoFit/>
            </a:bodyPr>
            <a:lstStyle/>
            <a:p>
              <a:r>
                <a:rPr lang="en-US" b="1" dirty="0"/>
                <a:t>bit.ly/</a:t>
              </a:r>
              <a:r>
                <a:rPr lang="en-US" b="1" dirty="0" err="1"/>
                <a:t>PSRNTraining</a:t>
              </a:r>
              <a:endParaRPr lang="en-US" b="1" dirty="0"/>
            </a:p>
          </p:txBody>
        </p:sp>
      </p:grpSp>
      <p:pic>
        <p:nvPicPr>
          <p:cNvPr id="8" name="Picture 7">
            <a:extLst>
              <a:ext uri="{FF2B5EF4-FFF2-40B4-BE49-F238E27FC236}">
                <a16:creationId xmlns:a16="http://schemas.microsoft.com/office/drawing/2014/main" id="{BE3DD8E0-8671-4860-A5C9-CF875B8FC1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04995" y="701676"/>
            <a:ext cx="1029274" cy="914400"/>
          </a:xfrm>
          <a:prstGeom prst="rect">
            <a:avLst/>
          </a:prstGeom>
        </p:spPr>
      </p:pic>
    </p:spTree>
    <p:extLst>
      <p:ext uri="{BB962C8B-B14F-4D97-AF65-F5344CB8AC3E}">
        <p14:creationId xmlns:p14="http://schemas.microsoft.com/office/powerpoint/2010/main" val="550001376"/>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4D385-B45F-4CBB-B21A-D700990A23C9}"/>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Incentivize academic institutions to rethink criteria for faculty hiring and promotion to place a premium on interdisciplinary collaboration, team science, and activities that support increased EDI. </a:t>
            </a:r>
          </a:p>
          <a:p>
            <a:pPr marL="514350" indent="-514350">
              <a:buFont typeface="+mj-lt"/>
              <a:buAutoNum type="arabicPeriod"/>
            </a:pPr>
            <a:r>
              <a:rPr lang="en-US" dirty="0"/>
              <a:t>Ensure that the outsized role carried by underrepresented faculty in supporting EDI is fully acknowledged and rewarded. </a:t>
            </a:r>
          </a:p>
          <a:p>
            <a:pPr marL="514350" indent="-514350">
              <a:buFont typeface="+mj-lt"/>
              <a:buAutoNum type="arabicPeriod"/>
            </a:pPr>
            <a:r>
              <a:rPr lang="en-US" dirty="0"/>
              <a:t>Fund postgraduates directly and provide multipoint mentoring coupled with the use of individualized development plans. </a:t>
            </a:r>
          </a:p>
          <a:p>
            <a:pPr marL="514350" indent="-514350">
              <a:buFont typeface="+mj-lt"/>
              <a:buAutoNum type="arabicPeriod"/>
            </a:pPr>
            <a:r>
              <a:rPr lang="en-US" dirty="0"/>
              <a:t>Provide customized T-training opportunities for diverse career pathways, incorporating </a:t>
            </a:r>
            <a:r>
              <a:rPr lang="en-US" dirty="0" err="1"/>
              <a:t>microcredentialing</a:t>
            </a:r>
            <a:r>
              <a:rPr lang="en-US" dirty="0"/>
              <a:t> for graduate and postdoctoral training that emphasizes integration across disciplines. </a:t>
            </a:r>
          </a:p>
          <a:p>
            <a:pPr marL="514350" indent="-514350">
              <a:buFont typeface="+mj-lt"/>
              <a:buAutoNum type="arabicPeriod"/>
            </a:pPr>
            <a:r>
              <a:rPr lang="en-US" dirty="0"/>
              <a:t>Support infrastructure and computational resources that underpin workplace virtualization and use this capacity to accelerate collaborative research and community science.</a:t>
            </a:r>
          </a:p>
        </p:txBody>
      </p:sp>
      <p:sp>
        <p:nvSpPr>
          <p:cNvPr id="6" name="Google Shape;106;p19">
            <a:extLst>
              <a:ext uri="{FF2B5EF4-FFF2-40B4-BE49-F238E27FC236}">
                <a16:creationId xmlns:a16="http://schemas.microsoft.com/office/drawing/2014/main" id="{22A34E30-E760-416D-BA2C-3DAAEBDE23C5}"/>
              </a:ext>
            </a:extLst>
          </p:cNvPr>
          <p:cNvSpPr txBox="1">
            <a:spLocks noGrp="1"/>
          </p:cNvSpPr>
          <p:nvPr>
            <p:ph type="title"/>
          </p:nvPr>
        </p:nvSpPr>
        <p:spPr>
          <a:xfrm>
            <a:off x="1887949" y="763930"/>
            <a:ext cx="9945200" cy="1209200"/>
          </a:xfrm>
          <a:prstGeom prst="rect">
            <a:avLst/>
          </a:prstGeom>
        </p:spPr>
        <p:txBody>
          <a:bodyPr spcFirstLastPara="1" vert="horz" wrap="square" lIns="121900" tIns="121900" rIns="121900" bIns="121900" rtlCol="0" anchor="t" anchorCtr="0">
            <a:noAutofit/>
          </a:bodyPr>
          <a:lstStyle/>
          <a:p>
            <a:r>
              <a:rPr lang="en-US" dirty="0"/>
              <a:t>Action Plan</a:t>
            </a:r>
            <a:endParaRPr dirty="0"/>
          </a:p>
        </p:txBody>
      </p:sp>
      <p:pic>
        <p:nvPicPr>
          <p:cNvPr id="7" name="Google Shape;107;p19">
            <a:extLst>
              <a:ext uri="{FF2B5EF4-FFF2-40B4-BE49-F238E27FC236}">
                <a16:creationId xmlns:a16="http://schemas.microsoft.com/office/drawing/2014/main" id="{917F8559-A595-422B-9821-F53A6FBA9537}"/>
              </a:ext>
            </a:extLst>
          </p:cNvPr>
          <p:cNvPicPr preferRelativeResize="0"/>
          <p:nvPr/>
        </p:nvPicPr>
        <p:blipFill rotWithShape="1">
          <a:blip r:embed="rId2">
            <a:alphaModFix/>
          </a:blip>
          <a:srcRect r="-9745" b="-9673"/>
          <a:stretch/>
        </p:blipFill>
        <p:spPr>
          <a:xfrm>
            <a:off x="1050474" y="763930"/>
            <a:ext cx="948987" cy="845461"/>
          </a:xfrm>
          <a:prstGeom prst="rect">
            <a:avLst/>
          </a:prstGeom>
          <a:noFill/>
          <a:ln>
            <a:noFill/>
          </a:ln>
        </p:spPr>
      </p:pic>
      <p:pic>
        <p:nvPicPr>
          <p:cNvPr id="9" name="Picture 8" descr="A picture containing box, refrigerator&#10;&#10;Description automatically generated">
            <a:extLst>
              <a:ext uri="{FF2B5EF4-FFF2-40B4-BE49-F238E27FC236}">
                <a16:creationId xmlns:a16="http://schemas.microsoft.com/office/drawing/2014/main" id="{07A0230E-6554-46AE-B338-C5DD5282A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051" y="237791"/>
            <a:ext cx="1371600" cy="1371600"/>
          </a:xfrm>
          <a:prstGeom prst="rect">
            <a:avLst/>
          </a:prstGeom>
        </p:spPr>
      </p:pic>
    </p:spTree>
    <p:extLst>
      <p:ext uri="{BB962C8B-B14F-4D97-AF65-F5344CB8AC3E}">
        <p14:creationId xmlns:p14="http://schemas.microsoft.com/office/powerpoint/2010/main" val="29275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B059DB-DEDD-4D6A-9579-1D0E9AD77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61760" y="1690688"/>
            <a:ext cx="5151120" cy="4415246"/>
          </a:xfrm>
          <a:prstGeom prst="rect">
            <a:avLst/>
          </a:prstGeom>
        </p:spPr>
      </p:pic>
      <p:sp>
        <p:nvSpPr>
          <p:cNvPr id="2" name="Title 1">
            <a:extLst>
              <a:ext uri="{FF2B5EF4-FFF2-40B4-BE49-F238E27FC236}">
                <a16:creationId xmlns:a16="http://schemas.microsoft.com/office/drawing/2014/main" id="{F774501E-3D8D-44C0-85FF-280E3765E87D}"/>
              </a:ext>
            </a:extLst>
          </p:cNvPr>
          <p:cNvSpPr>
            <a:spLocks noGrp="1"/>
          </p:cNvSpPr>
          <p:nvPr>
            <p:ph type="title"/>
          </p:nvPr>
        </p:nvSpPr>
        <p:spPr>
          <a:xfrm>
            <a:off x="2203822" y="365125"/>
            <a:ext cx="9149978" cy="1325563"/>
          </a:xfrm>
        </p:spPr>
        <p:txBody>
          <a:bodyPr/>
          <a:lstStyle/>
          <a:p>
            <a:r>
              <a:rPr lang="en-US" dirty="0"/>
              <a:t>Build Capacity and Interest to Engage with Plant Science</a:t>
            </a:r>
          </a:p>
        </p:txBody>
      </p:sp>
      <p:sp>
        <p:nvSpPr>
          <p:cNvPr id="5" name="Content Placeholder 2">
            <a:extLst>
              <a:ext uri="{FF2B5EF4-FFF2-40B4-BE49-F238E27FC236}">
                <a16:creationId xmlns:a16="http://schemas.microsoft.com/office/drawing/2014/main" id="{44CA2A55-D17C-46EB-8976-E0174FF5F415}"/>
              </a:ext>
            </a:extLst>
          </p:cNvPr>
          <p:cNvSpPr txBox="1">
            <a:spLocks/>
          </p:cNvSpPr>
          <p:nvPr/>
        </p:nvSpPr>
        <p:spPr>
          <a:xfrm>
            <a:off x="838200" y="2443941"/>
            <a:ext cx="6610004" cy="3873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6" name="Picture 5" descr="A picture containing drawing&#10;&#10;Description automatically generated">
            <a:extLst>
              <a:ext uri="{FF2B5EF4-FFF2-40B4-BE49-F238E27FC236}">
                <a16:creationId xmlns:a16="http://schemas.microsoft.com/office/drawing/2014/main" id="{AE41A6C2-E91F-4F1A-87EF-F3BC13016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074" y="540327"/>
            <a:ext cx="1024127" cy="914400"/>
          </a:xfrm>
          <a:prstGeom prst="rect">
            <a:avLst/>
          </a:prstGeom>
        </p:spPr>
      </p:pic>
      <p:sp>
        <p:nvSpPr>
          <p:cNvPr id="3" name="Rectangle 2">
            <a:extLst>
              <a:ext uri="{FF2B5EF4-FFF2-40B4-BE49-F238E27FC236}">
                <a16:creationId xmlns:a16="http://schemas.microsoft.com/office/drawing/2014/main" id="{243F490F-55C1-48E6-B863-CC281CDD1CF0}"/>
              </a:ext>
            </a:extLst>
          </p:cNvPr>
          <p:cNvSpPr/>
          <p:nvPr/>
        </p:nvSpPr>
        <p:spPr>
          <a:xfrm>
            <a:off x="691368" y="1660783"/>
            <a:ext cx="6110876" cy="4832092"/>
          </a:xfrm>
          <a:prstGeom prst="rect">
            <a:avLst/>
          </a:prstGeom>
        </p:spPr>
        <p:txBody>
          <a:bodyPr wrap="square">
            <a:spAutoFit/>
          </a:bodyPr>
          <a:lstStyle/>
          <a:p>
            <a:r>
              <a:rPr lang="en-US" sz="2800" b="1" dirty="0">
                <a:solidFill>
                  <a:srgbClr val="3B3432"/>
                </a:solidFill>
                <a:latin typeface="Open Sans Extrabold"/>
              </a:rPr>
              <a:t>Improve plant awareness through bold actions to expand plant science</a:t>
            </a:r>
          </a:p>
          <a:p>
            <a:pPr marL="285750" indent="-285750">
              <a:buFont typeface="Arial" panose="020B0604020202020204" pitchFamily="34" charset="0"/>
              <a:buChar char="•"/>
            </a:pPr>
            <a:r>
              <a:rPr lang="en-US" sz="2800" dirty="0"/>
              <a:t>Training in science communication </a:t>
            </a:r>
          </a:p>
          <a:p>
            <a:pPr marL="285750" indent="-285750">
              <a:buFont typeface="Arial" panose="020B0604020202020204" pitchFamily="34" charset="0"/>
              <a:buChar char="•"/>
            </a:pPr>
            <a:r>
              <a:rPr lang="en-US" sz="2800" dirty="0"/>
              <a:t>Early investment in plants through K12 and informal education</a:t>
            </a:r>
          </a:p>
          <a:p>
            <a:pPr marL="285750" indent="-285750">
              <a:buFont typeface="Arial" panose="020B0604020202020204" pitchFamily="34" charset="0"/>
              <a:buChar char="•"/>
            </a:pPr>
            <a:r>
              <a:rPr lang="en-US" sz="2800" dirty="0"/>
              <a:t>Develop a culture of active career planning for scientists at every level of training</a:t>
            </a:r>
          </a:p>
          <a:p>
            <a:pPr marL="285750" indent="-285750">
              <a:buFont typeface="Arial" panose="020B0604020202020204" pitchFamily="34" charset="0"/>
              <a:buChar char="•"/>
            </a:pPr>
            <a:r>
              <a:rPr lang="en-US" sz="2800" dirty="0"/>
              <a:t>Direct community engagement in science </a:t>
            </a:r>
          </a:p>
        </p:txBody>
      </p:sp>
      <p:sp>
        <p:nvSpPr>
          <p:cNvPr id="4" name="Rectangle 3">
            <a:extLst>
              <a:ext uri="{FF2B5EF4-FFF2-40B4-BE49-F238E27FC236}">
                <a16:creationId xmlns:a16="http://schemas.microsoft.com/office/drawing/2014/main" id="{A07AB824-954B-431A-9C4E-6667202FEC31}"/>
              </a:ext>
            </a:extLst>
          </p:cNvPr>
          <p:cNvSpPr/>
          <p:nvPr/>
        </p:nvSpPr>
        <p:spPr>
          <a:xfrm>
            <a:off x="6612673" y="5736602"/>
            <a:ext cx="5213991" cy="369332"/>
          </a:xfrm>
          <a:prstGeom prst="rect">
            <a:avLst/>
          </a:prstGeom>
        </p:spPr>
        <p:txBody>
          <a:bodyPr wrap="none">
            <a:spAutoFit/>
          </a:bodyPr>
          <a:lstStyle/>
          <a:p>
            <a:r>
              <a:rPr lang="en-US" b="1" dirty="0">
                <a:solidFill>
                  <a:srgbClr val="3B3432"/>
                </a:solidFill>
                <a:latin typeface="Open Sans Semibold"/>
              </a:rPr>
              <a:t>Free-Choice Science Is an Ongoing Revolution </a:t>
            </a:r>
            <a:endParaRPr lang="en-US" dirty="0"/>
          </a:p>
        </p:txBody>
      </p:sp>
    </p:spTree>
    <p:extLst>
      <p:ext uri="{BB962C8B-B14F-4D97-AF65-F5344CB8AC3E}">
        <p14:creationId xmlns:p14="http://schemas.microsoft.com/office/powerpoint/2010/main" val="87228389"/>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B059DB-DEDD-4D6A-9579-1D0E9AD77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88178" y="319088"/>
            <a:ext cx="1600200" cy="1371600"/>
          </a:xfrm>
          <a:prstGeom prst="rect">
            <a:avLst/>
          </a:prstGeom>
        </p:spPr>
      </p:pic>
      <p:sp>
        <p:nvSpPr>
          <p:cNvPr id="2" name="Title 1">
            <a:extLst>
              <a:ext uri="{FF2B5EF4-FFF2-40B4-BE49-F238E27FC236}">
                <a16:creationId xmlns:a16="http://schemas.microsoft.com/office/drawing/2014/main" id="{F774501E-3D8D-44C0-85FF-280E3765E87D}"/>
              </a:ext>
            </a:extLst>
          </p:cNvPr>
          <p:cNvSpPr>
            <a:spLocks noGrp="1"/>
          </p:cNvSpPr>
          <p:nvPr>
            <p:ph type="title"/>
          </p:nvPr>
        </p:nvSpPr>
        <p:spPr>
          <a:xfrm>
            <a:off x="2203822" y="365125"/>
            <a:ext cx="9149978" cy="1325563"/>
          </a:xfrm>
        </p:spPr>
        <p:txBody>
          <a:bodyPr/>
          <a:lstStyle/>
          <a:p>
            <a:r>
              <a:rPr lang="en-US" dirty="0"/>
              <a:t>Action Plan</a:t>
            </a:r>
          </a:p>
        </p:txBody>
      </p:sp>
      <p:sp>
        <p:nvSpPr>
          <p:cNvPr id="5" name="Content Placeholder 2">
            <a:extLst>
              <a:ext uri="{FF2B5EF4-FFF2-40B4-BE49-F238E27FC236}">
                <a16:creationId xmlns:a16="http://schemas.microsoft.com/office/drawing/2014/main" id="{44CA2A55-D17C-46EB-8976-E0174FF5F415}"/>
              </a:ext>
            </a:extLst>
          </p:cNvPr>
          <p:cNvSpPr txBox="1">
            <a:spLocks/>
          </p:cNvSpPr>
          <p:nvPr/>
        </p:nvSpPr>
        <p:spPr>
          <a:xfrm>
            <a:off x="838200" y="2443941"/>
            <a:ext cx="6610004" cy="3873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6" name="Picture 5" descr="A picture containing drawing&#10;&#10;Description automatically generated">
            <a:extLst>
              <a:ext uri="{FF2B5EF4-FFF2-40B4-BE49-F238E27FC236}">
                <a16:creationId xmlns:a16="http://schemas.microsoft.com/office/drawing/2014/main" id="{AE41A6C2-E91F-4F1A-87EF-F3BC13016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074" y="540327"/>
            <a:ext cx="1024127" cy="914400"/>
          </a:xfrm>
          <a:prstGeom prst="rect">
            <a:avLst/>
          </a:prstGeom>
        </p:spPr>
      </p:pic>
      <p:sp>
        <p:nvSpPr>
          <p:cNvPr id="3" name="Rectangle 2">
            <a:extLst>
              <a:ext uri="{FF2B5EF4-FFF2-40B4-BE49-F238E27FC236}">
                <a16:creationId xmlns:a16="http://schemas.microsoft.com/office/drawing/2014/main" id="{243F490F-55C1-48E6-B863-CC281CDD1CF0}"/>
              </a:ext>
            </a:extLst>
          </p:cNvPr>
          <p:cNvSpPr/>
          <p:nvPr/>
        </p:nvSpPr>
        <p:spPr>
          <a:xfrm>
            <a:off x="691368" y="2096429"/>
            <a:ext cx="10381793" cy="3785652"/>
          </a:xfrm>
          <a:prstGeom prst="rect">
            <a:avLst/>
          </a:prstGeom>
        </p:spPr>
        <p:txBody>
          <a:bodyPr wrap="square">
            <a:spAutoFit/>
          </a:bodyPr>
          <a:lstStyle/>
          <a:p>
            <a:pPr marL="342900" indent="-342900">
              <a:buFont typeface="+mj-lt"/>
              <a:buAutoNum type="arabicPeriod"/>
            </a:pPr>
            <a:r>
              <a:rPr lang="en-US" sz="2400" dirty="0"/>
              <a:t>Improve and universalize science communication training for the current and next generation of plant systems scientists. </a:t>
            </a:r>
          </a:p>
          <a:p>
            <a:pPr marL="342900" indent="-342900">
              <a:buFont typeface="+mj-lt"/>
              <a:buAutoNum type="arabicPeriod"/>
            </a:pPr>
            <a:r>
              <a:rPr lang="en-US" sz="2400" dirty="0"/>
              <a:t>Integrate modern plant science education into standardized testing and curricula for secondary and undergraduate coursework and leverage networks of scientific societies to distribute lesson plans and amplify synergistic activities among organizations. </a:t>
            </a:r>
          </a:p>
          <a:p>
            <a:pPr marL="342900" indent="-342900">
              <a:buFont typeface="+mj-lt"/>
              <a:buAutoNum type="arabicPeriod"/>
            </a:pPr>
            <a:r>
              <a:rPr lang="en-US" sz="2400" dirty="0"/>
              <a:t>Develop resources and training modules to prepare the next generation of plant scientists for diverse career pathways. </a:t>
            </a:r>
          </a:p>
          <a:p>
            <a:pPr marL="342900" indent="-342900">
              <a:buFont typeface="+mj-lt"/>
              <a:buAutoNum type="arabicPeriod"/>
            </a:pPr>
            <a:r>
              <a:rPr lang="en-US" sz="2400" dirty="0"/>
              <a:t>Increase public engagement by plant scientists, especially through support of free-choice learning.</a:t>
            </a:r>
          </a:p>
        </p:txBody>
      </p:sp>
    </p:spTree>
    <p:extLst>
      <p:ext uri="{BB962C8B-B14F-4D97-AF65-F5344CB8AC3E}">
        <p14:creationId xmlns:p14="http://schemas.microsoft.com/office/powerpoint/2010/main" val="969465652"/>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8" name="Picture 7" descr="A close up of a green field&#10;&#10;Description automatically generated">
            <a:extLst>
              <a:ext uri="{FF2B5EF4-FFF2-40B4-BE49-F238E27FC236}">
                <a16:creationId xmlns:a16="http://schemas.microsoft.com/office/drawing/2014/main" id="{AFFD536B-EE95-4986-97B4-134D0787E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7368" y="2251756"/>
            <a:ext cx="2347941" cy="3014036"/>
          </a:xfrm>
          <a:prstGeom prst="rect">
            <a:avLst/>
          </a:prstGeom>
        </p:spPr>
      </p:pic>
      <p:sp>
        <p:nvSpPr>
          <p:cNvPr id="10" name="TextBox 9">
            <a:extLst>
              <a:ext uri="{FF2B5EF4-FFF2-40B4-BE49-F238E27FC236}">
                <a16:creationId xmlns:a16="http://schemas.microsoft.com/office/drawing/2014/main" id="{22DEDCBC-6B07-455C-9874-7EFD2F535435}"/>
              </a:ext>
            </a:extLst>
          </p:cNvPr>
          <p:cNvSpPr txBox="1"/>
          <p:nvPr/>
        </p:nvSpPr>
        <p:spPr>
          <a:xfrm>
            <a:off x="7937936" y="5232871"/>
            <a:ext cx="3177826" cy="584775"/>
          </a:xfrm>
          <a:prstGeom prst="rect">
            <a:avLst/>
          </a:prstGeom>
          <a:noFill/>
        </p:spPr>
        <p:txBody>
          <a:bodyPr wrap="square" rtlCol="0">
            <a:spAutoFit/>
          </a:bodyPr>
          <a:lstStyle/>
          <a:p>
            <a:r>
              <a:rPr lang="en-US" sz="1600" dirty="0"/>
              <a:t>Plant Wearable Sensors. Source: Dr. Liang Dong (Iowa State University) </a:t>
            </a:r>
          </a:p>
        </p:txBody>
      </p:sp>
      <p:pic>
        <p:nvPicPr>
          <p:cNvPr id="12" name="Picture 11" descr="A picture containing room&#10;&#10;Description automatically generated">
            <a:extLst>
              <a:ext uri="{FF2B5EF4-FFF2-40B4-BE49-F238E27FC236}">
                <a16:creationId xmlns:a16="http://schemas.microsoft.com/office/drawing/2014/main" id="{8D83CF45-F84C-48E3-A0EF-DC92B4B94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512" y="2057546"/>
            <a:ext cx="4310242" cy="4310242"/>
          </a:xfrm>
          <a:prstGeom prst="rect">
            <a:avLst/>
          </a:prstGeom>
        </p:spPr>
      </p:pic>
      <p:sp>
        <p:nvSpPr>
          <p:cNvPr id="2" name="Title 1">
            <a:extLst>
              <a:ext uri="{FF2B5EF4-FFF2-40B4-BE49-F238E27FC236}">
                <a16:creationId xmlns:a16="http://schemas.microsoft.com/office/drawing/2014/main" id="{8218B66A-033B-44F2-9D70-AD10E396620A}"/>
              </a:ext>
            </a:extLst>
          </p:cNvPr>
          <p:cNvSpPr>
            <a:spLocks noGrp="1"/>
          </p:cNvSpPr>
          <p:nvPr>
            <p:ph type="title"/>
          </p:nvPr>
        </p:nvSpPr>
        <p:spPr>
          <a:xfrm>
            <a:off x="1961804" y="365125"/>
            <a:ext cx="8713505" cy="1325563"/>
          </a:xfrm>
        </p:spPr>
        <p:txBody>
          <a:bodyPr>
            <a:normAutofit/>
          </a:bodyPr>
          <a:lstStyle/>
          <a:p>
            <a:r>
              <a:rPr lang="en-US" dirty="0"/>
              <a:t>Develop New Technologies to Revolutionize Research</a:t>
            </a:r>
          </a:p>
        </p:txBody>
      </p:sp>
      <p:pic>
        <p:nvPicPr>
          <p:cNvPr id="5" name="Content Placeholder 4">
            <a:extLst>
              <a:ext uri="{FF2B5EF4-FFF2-40B4-BE49-F238E27FC236}">
                <a16:creationId xmlns:a16="http://schemas.microsoft.com/office/drawing/2014/main" id="{1DB8B88F-0910-40E3-AA54-BA65A600179F}"/>
              </a:ext>
            </a:extLst>
          </p:cNvPr>
          <p:cNvPicPr>
            <a:picLocks noGrp="1" noChangeAspect="1"/>
          </p:cNvPicPr>
          <p:nvPr>
            <p:ph idx="1"/>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7582" y="570706"/>
            <a:ext cx="1024680" cy="914400"/>
          </a:xfrm>
        </p:spPr>
      </p:pic>
    </p:spTree>
    <p:extLst>
      <p:ext uri="{BB962C8B-B14F-4D97-AF65-F5344CB8AC3E}">
        <p14:creationId xmlns:p14="http://schemas.microsoft.com/office/powerpoint/2010/main" val="1175030674"/>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12" name="Picture 11" descr="A picture containing room&#10;&#10;Description automatically generated">
            <a:extLst>
              <a:ext uri="{FF2B5EF4-FFF2-40B4-BE49-F238E27FC236}">
                <a16:creationId xmlns:a16="http://schemas.microsoft.com/office/drawing/2014/main" id="{8D83CF45-F84C-48E3-A0EF-DC92B4B94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349" y="3677963"/>
            <a:ext cx="2746065" cy="2746065"/>
          </a:xfrm>
          <a:prstGeom prst="rect">
            <a:avLst/>
          </a:prstGeom>
        </p:spPr>
      </p:pic>
      <p:sp>
        <p:nvSpPr>
          <p:cNvPr id="2" name="Title 1">
            <a:extLst>
              <a:ext uri="{FF2B5EF4-FFF2-40B4-BE49-F238E27FC236}">
                <a16:creationId xmlns:a16="http://schemas.microsoft.com/office/drawing/2014/main" id="{8218B66A-033B-44F2-9D70-AD10E396620A}"/>
              </a:ext>
            </a:extLst>
          </p:cNvPr>
          <p:cNvSpPr>
            <a:spLocks noGrp="1"/>
          </p:cNvSpPr>
          <p:nvPr>
            <p:ph type="title"/>
          </p:nvPr>
        </p:nvSpPr>
        <p:spPr>
          <a:xfrm>
            <a:off x="1961804" y="365125"/>
            <a:ext cx="8713505" cy="1325563"/>
          </a:xfrm>
        </p:spPr>
        <p:txBody>
          <a:bodyPr>
            <a:normAutofit/>
          </a:bodyPr>
          <a:lstStyle/>
          <a:p>
            <a:r>
              <a:rPr lang="en-US" dirty="0"/>
              <a:t>Develop New Technologies to Revolutionize Research</a:t>
            </a:r>
          </a:p>
        </p:txBody>
      </p:sp>
      <p:pic>
        <p:nvPicPr>
          <p:cNvPr id="5" name="Content Placeholder 4">
            <a:extLst>
              <a:ext uri="{FF2B5EF4-FFF2-40B4-BE49-F238E27FC236}">
                <a16:creationId xmlns:a16="http://schemas.microsoft.com/office/drawing/2014/main" id="{1DB8B88F-0910-40E3-AA54-BA65A600179F}"/>
              </a:ext>
            </a:extLst>
          </p:cNvPr>
          <p:cNvPicPr>
            <a:picLocks noGrp="1" noChangeAspect="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7582" y="570706"/>
            <a:ext cx="1024680" cy="914400"/>
          </a:xfrm>
        </p:spPr>
      </p:pic>
      <p:sp>
        <p:nvSpPr>
          <p:cNvPr id="3" name="Rectangle 2">
            <a:extLst>
              <a:ext uri="{FF2B5EF4-FFF2-40B4-BE49-F238E27FC236}">
                <a16:creationId xmlns:a16="http://schemas.microsoft.com/office/drawing/2014/main" id="{3ACFD9F9-CFD1-482A-9391-2B0BD0563C62}"/>
              </a:ext>
            </a:extLst>
          </p:cNvPr>
          <p:cNvSpPr/>
          <p:nvPr/>
        </p:nvSpPr>
        <p:spPr>
          <a:xfrm>
            <a:off x="930648" y="2263027"/>
            <a:ext cx="4288097" cy="1938992"/>
          </a:xfrm>
          <a:prstGeom prst="rect">
            <a:avLst/>
          </a:prstGeom>
        </p:spPr>
        <p:txBody>
          <a:bodyPr wrap="none">
            <a:spAutoFit/>
          </a:bodyPr>
          <a:lstStyle/>
          <a:p>
            <a:pPr marL="285750" indent="-285750">
              <a:buFont typeface="Arial" panose="020B0604020202020204" pitchFamily="34" charset="0"/>
              <a:buChar char="•"/>
            </a:pPr>
            <a:r>
              <a:rPr lang="en-US" sz="2400" dirty="0">
                <a:solidFill>
                  <a:srgbClr val="3B3432"/>
                </a:solidFill>
              </a:rPr>
              <a:t>High-throughput technologies </a:t>
            </a:r>
          </a:p>
          <a:p>
            <a:pPr marL="285750" indent="-285750">
              <a:buFont typeface="Arial" panose="020B0604020202020204" pitchFamily="34" charset="0"/>
              <a:buChar char="•"/>
            </a:pPr>
            <a:r>
              <a:rPr lang="en-US" sz="2400" dirty="0">
                <a:solidFill>
                  <a:srgbClr val="3B3432"/>
                </a:solidFill>
              </a:rPr>
              <a:t>Sensor technologies </a:t>
            </a:r>
          </a:p>
          <a:p>
            <a:pPr marL="285750" indent="-285750">
              <a:buFont typeface="Arial" panose="020B0604020202020204" pitchFamily="34" charset="0"/>
              <a:buChar char="•"/>
            </a:pPr>
            <a:r>
              <a:rPr lang="en-US" sz="2400" dirty="0">
                <a:solidFill>
                  <a:srgbClr val="3B3432"/>
                </a:solidFill>
              </a:rPr>
              <a:t>Static and video imaging </a:t>
            </a:r>
          </a:p>
          <a:p>
            <a:pPr marL="285750" indent="-285750">
              <a:buFont typeface="Arial" panose="020B0604020202020204" pitchFamily="34" charset="0"/>
              <a:buChar char="•"/>
            </a:pPr>
            <a:r>
              <a:rPr lang="en-US" sz="2400" dirty="0">
                <a:solidFill>
                  <a:srgbClr val="3B3432"/>
                </a:solidFill>
              </a:rPr>
              <a:t>Portable laboratories </a:t>
            </a:r>
          </a:p>
          <a:p>
            <a:pPr marL="285750" indent="-285750">
              <a:buFont typeface="Arial" panose="020B0604020202020204" pitchFamily="34" charset="0"/>
              <a:buChar char="•"/>
            </a:pPr>
            <a:endParaRPr lang="en-US" sz="2400" dirty="0"/>
          </a:p>
        </p:txBody>
      </p:sp>
      <p:grpSp>
        <p:nvGrpSpPr>
          <p:cNvPr id="4" name="Group 3">
            <a:extLst>
              <a:ext uri="{FF2B5EF4-FFF2-40B4-BE49-F238E27FC236}">
                <a16:creationId xmlns:a16="http://schemas.microsoft.com/office/drawing/2014/main" id="{856562E8-D4B3-4F17-B233-2D6992334388}"/>
              </a:ext>
            </a:extLst>
          </p:cNvPr>
          <p:cNvGrpSpPr/>
          <p:nvPr/>
        </p:nvGrpSpPr>
        <p:grpSpPr>
          <a:xfrm>
            <a:off x="8885942" y="1485106"/>
            <a:ext cx="3177826" cy="3565890"/>
            <a:chOff x="4235884" y="2468609"/>
            <a:chExt cx="3177826" cy="3565890"/>
          </a:xfrm>
        </p:grpSpPr>
        <p:pic>
          <p:nvPicPr>
            <p:cNvPr id="9" name="Picture 8" descr="A close up of a green field&#10;&#10;Description automatically generated">
              <a:extLst>
                <a:ext uri="{FF2B5EF4-FFF2-40B4-BE49-F238E27FC236}">
                  <a16:creationId xmlns:a16="http://schemas.microsoft.com/office/drawing/2014/main" id="{78AAE5EE-4F0C-490C-B589-62BBB03078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5316" y="2468609"/>
              <a:ext cx="2347941" cy="3014036"/>
            </a:xfrm>
            <a:prstGeom prst="rect">
              <a:avLst/>
            </a:prstGeom>
          </p:spPr>
        </p:pic>
        <p:sp>
          <p:nvSpPr>
            <p:cNvPr id="11" name="TextBox 10">
              <a:extLst>
                <a:ext uri="{FF2B5EF4-FFF2-40B4-BE49-F238E27FC236}">
                  <a16:creationId xmlns:a16="http://schemas.microsoft.com/office/drawing/2014/main" id="{A48886D2-AC91-46D5-84A8-B941E8C10D81}"/>
                </a:ext>
              </a:extLst>
            </p:cNvPr>
            <p:cNvSpPr txBox="1"/>
            <p:nvPr/>
          </p:nvSpPr>
          <p:spPr>
            <a:xfrm>
              <a:off x="4235884" y="5449724"/>
              <a:ext cx="3177826" cy="584775"/>
            </a:xfrm>
            <a:prstGeom prst="rect">
              <a:avLst/>
            </a:prstGeom>
            <a:noFill/>
          </p:spPr>
          <p:txBody>
            <a:bodyPr wrap="square" rtlCol="0">
              <a:spAutoFit/>
            </a:bodyPr>
            <a:lstStyle/>
            <a:p>
              <a:r>
                <a:rPr lang="en-US" sz="1600" dirty="0"/>
                <a:t>Plant Wearable Sensors. Source: Dr. Liang Dong (Iowa State University) </a:t>
              </a:r>
            </a:p>
          </p:txBody>
        </p:sp>
      </p:grpSp>
    </p:spTree>
    <p:extLst>
      <p:ext uri="{BB962C8B-B14F-4D97-AF65-F5344CB8AC3E}">
        <p14:creationId xmlns:p14="http://schemas.microsoft.com/office/powerpoint/2010/main" val="2960213032"/>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26"/>
        <p:cNvGrpSpPr/>
        <p:nvPr/>
      </p:nvGrpSpPr>
      <p:grpSpPr>
        <a:xfrm>
          <a:off x="0" y="0"/>
          <a:ext cx="0" cy="0"/>
          <a:chOff x="0" y="0"/>
          <a:chExt cx="0" cy="0"/>
        </a:xfrm>
      </p:grpSpPr>
      <p:pic>
        <p:nvPicPr>
          <p:cNvPr id="12" name="Picture 11" descr="A picture containing room&#10;&#10;Description automatically generated">
            <a:extLst>
              <a:ext uri="{FF2B5EF4-FFF2-40B4-BE49-F238E27FC236}">
                <a16:creationId xmlns:a16="http://schemas.microsoft.com/office/drawing/2014/main" id="{8D83CF45-F84C-48E3-A0EF-DC92B4B94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695" y="218195"/>
            <a:ext cx="1371600" cy="1371600"/>
          </a:xfrm>
          <a:prstGeom prst="rect">
            <a:avLst/>
          </a:prstGeom>
        </p:spPr>
      </p:pic>
      <p:sp>
        <p:nvSpPr>
          <p:cNvPr id="2" name="Title 1">
            <a:extLst>
              <a:ext uri="{FF2B5EF4-FFF2-40B4-BE49-F238E27FC236}">
                <a16:creationId xmlns:a16="http://schemas.microsoft.com/office/drawing/2014/main" id="{8218B66A-033B-44F2-9D70-AD10E396620A}"/>
              </a:ext>
            </a:extLst>
          </p:cNvPr>
          <p:cNvSpPr>
            <a:spLocks noGrp="1"/>
          </p:cNvSpPr>
          <p:nvPr>
            <p:ph type="title"/>
          </p:nvPr>
        </p:nvSpPr>
        <p:spPr>
          <a:xfrm>
            <a:off x="1961804" y="365125"/>
            <a:ext cx="8713505" cy="1325563"/>
          </a:xfrm>
        </p:spPr>
        <p:txBody>
          <a:bodyPr>
            <a:normAutofit/>
          </a:bodyPr>
          <a:lstStyle/>
          <a:p>
            <a:r>
              <a:rPr lang="en-US" dirty="0"/>
              <a:t>Action Plan</a:t>
            </a:r>
          </a:p>
        </p:txBody>
      </p:sp>
      <p:pic>
        <p:nvPicPr>
          <p:cNvPr id="5" name="Content Placeholder 4">
            <a:extLst>
              <a:ext uri="{FF2B5EF4-FFF2-40B4-BE49-F238E27FC236}">
                <a16:creationId xmlns:a16="http://schemas.microsoft.com/office/drawing/2014/main" id="{1DB8B88F-0910-40E3-AA54-BA65A600179F}"/>
              </a:ext>
            </a:extLst>
          </p:cNvPr>
          <p:cNvPicPr>
            <a:picLocks noGrp="1" noChangeAspect="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7582" y="570706"/>
            <a:ext cx="1024680" cy="914400"/>
          </a:xfrm>
        </p:spPr>
      </p:pic>
      <p:sp>
        <p:nvSpPr>
          <p:cNvPr id="3" name="Rectangle 2">
            <a:extLst>
              <a:ext uri="{FF2B5EF4-FFF2-40B4-BE49-F238E27FC236}">
                <a16:creationId xmlns:a16="http://schemas.microsoft.com/office/drawing/2014/main" id="{EF4339B8-D97F-48CE-8D58-E4B45997FBAC}"/>
              </a:ext>
            </a:extLst>
          </p:cNvPr>
          <p:cNvSpPr/>
          <p:nvPr/>
        </p:nvSpPr>
        <p:spPr>
          <a:xfrm>
            <a:off x="970156" y="2336393"/>
            <a:ext cx="9913434" cy="2308324"/>
          </a:xfrm>
          <a:prstGeom prst="rect">
            <a:avLst/>
          </a:prstGeom>
        </p:spPr>
        <p:txBody>
          <a:bodyPr wrap="square">
            <a:spAutoFit/>
          </a:bodyPr>
          <a:lstStyle/>
          <a:p>
            <a:pPr marL="342900" indent="-342900">
              <a:buFont typeface="+mj-lt"/>
              <a:buAutoNum type="arabicPeriod"/>
            </a:pPr>
            <a:r>
              <a:rPr lang="en-US" sz="2400" dirty="0">
                <a:solidFill>
                  <a:srgbClr val="221E1F"/>
                </a:solidFill>
              </a:rPr>
              <a:t>Invest in high-throughput imaging technologies from the subcellular to the landscape level. </a:t>
            </a:r>
          </a:p>
          <a:p>
            <a:pPr marL="342900" indent="-342900">
              <a:buFont typeface="+mj-lt"/>
              <a:buAutoNum type="arabicPeriod"/>
            </a:pPr>
            <a:r>
              <a:rPr lang="en-US" sz="2400" dirty="0">
                <a:solidFill>
                  <a:srgbClr val="221E1F"/>
                </a:solidFill>
              </a:rPr>
              <a:t>Improve sensor technologies to monitor </a:t>
            </a:r>
            <a:r>
              <a:rPr lang="en-US" sz="2400" i="1" dirty="0">
                <a:solidFill>
                  <a:srgbClr val="221E1F"/>
                </a:solidFill>
              </a:rPr>
              <a:t>in planta </a:t>
            </a:r>
            <a:r>
              <a:rPr lang="en-US" sz="2400" dirty="0">
                <a:solidFill>
                  <a:srgbClr val="221E1F"/>
                </a:solidFill>
              </a:rPr>
              <a:t>processes, metabolomics, and interactions with the environment. </a:t>
            </a:r>
          </a:p>
          <a:p>
            <a:pPr marL="342900" indent="-342900">
              <a:buFont typeface="+mj-lt"/>
              <a:buAutoNum type="arabicPeriod"/>
            </a:pPr>
            <a:r>
              <a:rPr lang="en-US" sz="2400" dirty="0">
                <a:solidFill>
                  <a:srgbClr val="221E1F"/>
                </a:solidFill>
              </a:rPr>
              <a:t>Develop portable laboratory technologies using edge computing for real-time data capture and analysis in the field.</a:t>
            </a:r>
          </a:p>
        </p:txBody>
      </p:sp>
    </p:spTree>
    <p:extLst>
      <p:ext uri="{BB962C8B-B14F-4D97-AF65-F5344CB8AC3E}">
        <p14:creationId xmlns:p14="http://schemas.microsoft.com/office/powerpoint/2010/main" val="3854409328"/>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22B5-29A8-4133-A672-A8717C2F65E5}"/>
              </a:ext>
            </a:extLst>
          </p:cNvPr>
          <p:cNvSpPr>
            <a:spLocks noGrp="1"/>
          </p:cNvSpPr>
          <p:nvPr>
            <p:ph type="title"/>
          </p:nvPr>
        </p:nvSpPr>
        <p:spPr>
          <a:xfrm>
            <a:off x="2161308" y="365125"/>
            <a:ext cx="9192491" cy="1325563"/>
          </a:xfrm>
        </p:spPr>
        <p:txBody>
          <a:bodyPr/>
          <a:lstStyle/>
          <a:p>
            <a:r>
              <a:rPr lang="en-US" dirty="0"/>
              <a:t>Manage and Realize the Potential of Big Data</a:t>
            </a:r>
          </a:p>
        </p:txBody>
      </p:sp>
      <p:pic>
        <p:nvPicPr>
          <p:cNvPr id="6" name="Content Placeholder 5">
            <a:extLst>
              <a:ext uri="{FF2B5EF4-FFF2-40B4-BE49-F238E27FC236}">
                <a16:creationId xmlns:a16="http://schemas.microsoft.com/office/drawing/2014/main" id="{7899BBD0-EC8F-44C7-8A0C-F030A7E7E70B}"/>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33324" y="570706"/>
            <a:ext cx="1029274" cy="914400"/>
          </a:xfrm>
        </p:spPr>
      </p:pic>
      <p:pic>
        <p:nvPicPr>
          <p:cNvPr id="4" name="Picture 3" descr="A picture containing text, map&#10;&#10;Description automatically generated">
            <a:extLst>
              <a:ext uri="{FF2B5EF4-FFF2-40B4-BE49-F238E27FC236}">
                <a16:creationId xmlns:a16="http://schemas.microsoft.com/office/drawing/2014/main" id="{2D200F7B-BF6E-401E-BDAC-09ACF712E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416" y="1562793"/>
            <a:ext cx="4446371" cy="4446371"/>
          </a:xfrm>
          <a:prstGeom prst="rect">
            <a:avLst/>
          </a:prstGeom>
        </p:spPr>
      </p:pic>
      <p:sp>
        <p:nvSpPr>
          <p:cNvPr id="3" name="Rectangle 2">
            <a:extLst>
              <a:ext uri="{FF2B5EF4-FFF2-40B4-BE49-F238E27FC236}">
                <a16:creationId xmlns:a16="http://schemas.microsoft.com/office/drawing/2014/main" id="{07D217CF-AD12-4D9B-8EC5-B39CECB42F45}"/>
              </a:ext>
            </a:extLst>
          </p:cNvPr>
          <p:cNvSpPr/>
          <p:nvPr/>
        </p:nvSpPr>
        <p:spPr>
          <a:xfrm>
            <a:off x="814040" y="1690689"/>
            <a:ext cx="6523462" cy="3785652"/>
          </a:xfrm>
          <a:prstGeom prst="rect">
            <a:avLst/>
          </a:prstGeom>
        </p:spPr>
        <p:txBody>
          <a:bodyPr wrap="square">
            <a:spAutoFit/>
          </a:bodyPr>
          <a:lstStyle/>
          <a:p>
            <a:pPr marL="342900" indent="-342900">
              <a:buFont typeface="Arial" panose="020B0604020202020204" pitchFamily="34" charset="0"/>
              <a:buChar char="•"/>
            </a:pPr>
            <a:r>
              <a:rPr lang="en-US" sz="2400" dirty="0"/>
              <a:t>Realizing each of the decadal vision goals will require technology for data collection (hardware) and analysis (software) on scales that dwarf what we can currently achieve. </a:t>
            </a:r>
            <a:endParaRPr lang="en-US" sz="2400" dirty="0">
              <a:solidFill>
                <a:srgbClr val="3B3432"/>
              </a:solidFill>
            </a:endParaRPr>
          </a:p>
          <a:p>
            <a:pPr marL="342900" indent="-342900">
              <a:buFont typeface="Arial" panose="020B0604020202020204" pitchFamily="34" charset="0"/>
              <a:buChar char="•"/>
            </a:pPr>
            <a:r>
              <a:rPr lang="en-US" sz="2400" dirty="0">
                <a:solidFill>
                  <a:srgbClr val="3B3432"/>
                </a:solidFill>
              </a:rPr>
              <a:t>Improvements in cyberinfrastructure including: </a:t>
            </a:r>
          </a:p>
          <a:p>
            <a:pPr marL="342900" indent="-342900">
              <a:buFont typeface="Arial" panose="020B0604020202020204" pitchFamily="34" charset="0"/>
              <a:buChar char="•"/>
            </a:pPr>
            <a:r>
              <a:rPr lang="en-US" sz="2400" dirty="0"/>
              <a:t>Data communication for field applications such as on-site multiaccess edge computing (</a:t>
            </a:r>
            <a:r>
              <a:rPr lang="en-US" sz="2400" dirty="0" err="1"/>
              <a:t>mec</a:t>
            </a:r>
            <a:r>
              <a:rPr lang="en-US" sz="2400" dirty="0"/>
              <a:t>) system to extract important features and signals </a:t>
            </a:r>
          </a:p>
          <a:p>
            <a:pPr marL="342900" indent="-342900">
              <a:buFont typeface="Arial" panose="020B0604020202020204" pitchFamily="34" charset="0"/>
              <a:buChar char="•"/>
            </a:pPr>
            <a:r>
              <a:rPr lang="en-US" sz="2400" dirty="0"/>
              <a:t>Machine learning and artificial intelligence </a:t>
            </a:r>
          </a:p>
          <a:p>
            <a:pPr marL="342900" indent="-342900">
              <a:buFont typeface="Arial" panose="020B0604020202020204" pitchFamily="34" charset="0"/>
              <a:buChar char="•"/>
            </a:pPr>
            <a:r>
              <a:rPr lang="en-US" sz="2400" dirty="0"/>
              <a:t>Information technologies</a:t>
            </a:r>
          </a:p>
        </p:txBody>
      </p:sp>
    </p:spTree>
    <p:extLst>
      <p:ext uri="{BB962C8B-B14F-4D97-AF65-F5344CB8AC3E}">
        <p14:creationId xmlns:p14="http://schemas.microsoft.com/office/powerpoint/2010/main" val="2945828540"/>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22B5-29A8-4133-A672-A8717C2F65E5}"/>
              </a:ext>
            </a:extLst>
          </p:cNvPr>
          <p:cNvSpPr>
            <a:spLocks noGrp="1"/>
          </p:cNvSpPr>
          <p:nvPr>
            <p:ph type="title"/>
          </p:nvPr>
        </p:nvSpPr>
        <p:spPr>
          <a:xfrm>
            <a:off x="2161308" y="365125"/>
            <a:ext cx="9192491" cy="1325563"/>
          </a:xfrm>
        </p:spPr>
        <p:txBody>
          <a:bodyPr/>
          <a:lstStyle/>
          <a:p>
            <a:r>
              <a:rPr lang="en-US" dirty="0"/>
              <a:t>Action Plan</a:t>
            </a:r>
          </a:p>
        </p:txBody>
      </p:sp>
      <p:pic>
        <p:nvPicPr>
          <p:cNvPr id="6" name="Content Placeholder 5">
            <a:extLst>
              <a:ext uri="{FF2B5EF4-FFF2-40B4-BE49-F238E27FC236}">
                <a16:creationId xmlns:a16="http://schemas.microsoft.com/office/drawing/2014/main" id="{7899BBD0-EC8F-44C7-8A0C-F030A7E7E70B}"/>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33324" y="570706"/>
            <a:ext cx="1029274" cy="914400"/>
          </a:xfrm>
        </p:spPr>
      </p:pic>
      <p:pic>
        <p:nvPicPr>
          <p:cNvPr id="4" name="Picture 3" descr="A picture containing text, map&#10;&#10;Description automatically generated">
            <a:extLst>
              <a:ext uri="{FF2B5EF4-FFF2-40B4-BE49-F238E27FC236}">
                <a16:creationId xmlns:a16="http://schemas.microsoft.com/office/drawing/2014/main" id="{2D200F7B-BF6E-401E-BDAC-09ACF712E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2876" y="216298"/>
            <a:ext cx="1371600" cy="1371600"/>
          </a:xfrm>
          <a:prstGeom prst="rect">
            <a:avLst/>
          </a:prstGeom>
        </p:spPr>
      </p:pic>
      <p:sp>
        <p:nvSpPr>
          <p:cNvPr id="3" name="Rectangle 2">
            <a:extLst>
              <a:ext uri="{FF2B5EF4-FFF2-40B4-BE49-F238E27FC236}">
                <a16:creationId xmlns:a16="http://schemas.microsoft.com/office/drawing/2014/main" id="{4EAFF194-D0FE-4C3B-B47E-E4A2BF226CD7}"/>
              </a:ext>
            </a:extLst>
          </p:cNvPr>
          <p:cNvSpPr/>
          <p:nvPr/>
        </p:nvSpPr>
        <p:spPr>
          <a:xfrm>
            <a:off x="647598" y="1690689"/>
            <a:ext cx="10896804" cy="3477875"/>
          </a:xfrm>
          <a:prstGeom prst="rect">
            <a:avLst/>
          </a:prstGeom>
        </p:spPr>
        <p:txBody>
          <a:bodyPr wrap="square">
            <a:spAutoFit/>
          </a:bodyPr>
          <a:lstStyle/>
          <a:p>
            <a:pPr marL="342900" indent="-342900">
              <a:buFont typeface="+mj-lt"/>
              <a:buAutoNum type="arabicPeriod"/>
            </a:pPr>
            <a:r>
              <a:rPr lang="en-US" sz="2000" b="1" dirty="0">
                <a:solidFill>
                  <a:srgbClr val="221E1F"/>
                </a:solidFill>
              </a:rPr>
              <a:t>Establish and expand resources that enable integration </a:t>
            </a:r>
            <a:r>
              <a:rPr lang="en-US" sz="2000" dirty="0">
                <a:solidFill>
                  <a:srgbClr val="221E1F"/>
                </a:solidFill>
              </a:rPr>
              <a:t>of multimodal data including ontologies, data standards, and reference data sets. </a:t>
            </a:r>
          </a:p>
          <a:p>
            <a:pPr marL="342900" indent="-342900">
              <a:buFont typeface="+mj-lt"/>
              <a:buAutoNum type="arabicPeriod"/>
            </a:pPr>
            <a:r>
              <a:rPr lang="en-US" sz="2000" b="1" dirty="0">
                <a:solidFill>
                  <a:srgbClr val="221E1F"/>
                </a:solidFill>
              </a:rPr>
              <a:t>Expand repositories of broadly validated and well-documented tools, models, and services </a:t>
            </a:r>
            <a:r>
              <a:rPr lang="en-US" sz="2000" dirty="0">
                <a:solidFill>
                  <a:srgbClr val="221E1F"/>
                </a:solidFill>
              </a:rPr>
              <a:t>for analyzing multimodal data including, but not limited to, ML models and AI software. </a:t>
            </a:r>
          </a:p>
          <a:p>
            <a:pPr marL="342900" indent="-342900">
              <a:buFont typeface="+mj-lt"/>
              <a:buAutoNum type="arabicPeriod"/>
            </a:pPr>
            <a:r>
              <a:rPr lang="en-US" sz="2000" b="1" dirty="0">
                <a:solidFill>
                  <a:srgbClr val="221E1F"/>
                </a:solidFill>
              </a:rPr>
              <a:t>Strengthen the interoperability and federation of major existing repositories</a:t>
            </a:r>
            <a:r>
              <a:rPr lang="en-US" sz="2000" dirty="0">
                <a:solidFill>
                  <a:srgbClr val="221E1F"/>
                </a:solidFill>
              </a:rPr>
              <a:t> and analysis centers for multimodal data about plant systems, including expansion of web services and semantic tools. </a:t>
            </a:r>
          </a:p>
          <a:p>
            <a:pPr marL="342900" indent="-342900">
              <a:buFont typeface="+mj-lt"/>
              <a:buAutoNum type="arabicPeriod"/>
            </a:pPr>
            <a:r>
              <a:rPr lang="en-US" sz="2000" b="1" dirty="0">
                <a:solidFill>
                  <a:srgbClr val="221E1F"/>
                </a:solidFill>
              </a:rPr>
              <a:t>Improve algorithms and hardware to support on-site processing </a:t>
            </a:r>
            <a:r>
              <a:rPr lang="en-US" sz="2000" dirty="0">
                <a:solidFill>
                  <a:srgbClr val="221E1F"/>
                </a:solidFill>
              </a:rPr>
              <a:t>for multimodal data streams and analytical intelligence in the field, including advanced MEC systems. </a:t>
            </a:r>
          </a:p>
          <a:p>
            <a:pPr marL="342900" indent="-342900">
              <a:buFont typeface="+mj-lt"/>
              <a:buAutoNum type="arabicPeriod"/>
            </a:pPr>
            <a:r>
              <a:rPr lang="en-US" sz="2000" b="1" dirty="0">
                <a:solidFill>
                  <a:srgbClr val="221E1F"/>
                </a:solidFill>
              </a:rPr>
              <a:t>Complete the implementation of high-speed (currently 5G) Internet connectivity </a:t>
            </a:r>
            <a:r>
              <a:rPr lang="en-US" sz="2000" dirty="0">
                <a:solidFill>
                  <a:srgbClr val="221E1F"/>
                </a:solidFill>
              </a:rPr>
              <a:t>for all rural communities so that data analysis centers, research scientists, extension personnel, farmers, and ecosystems managers can all be integrated into the plant systems knowledge network. </a:t>
            </a:r>
          </a:p>
        </p:txBody>
      </p:sp>
    </p:spTree>
    <p:extLst>
      <p:ext uri="{BB962C8B-B14F-4D97-AF65-F5344CB8AC3E}">
        <p14:creationId xmlns:p14="http://schemas.microsoft.com/office/powerpoint/2010/main" val="2922153249"/>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49E5C-0F03-9D4A-B935-474726451AA7}"/>
              </a:ext>
            </a:extLst>
          </p:cNvPr>
          <p:cNvPicPr>
            <a:picLocks noChangeAspect="1"/>
          </p:cNvPicPr>
          <p:nvPr/>
        </p:nvPicPr>
        <p:blipFill>
          <a:blip r:embed="rId3"/>
          <a:stretch>
            <a:fillRect/>
          </a:stretch>
        </p:blipFill>
        <p:spPr>
          <a:xfrm>
            <a:off x="-172994" y="-3224123"/>
            <a:ext cx="12364994" cy="10541640"/>
          </a:xfrm>
          <a:prstGeom prst="rect">
            <a:avLst/>
          </a:prstGeom>
        </p:spPr>
      </p:pic>
      <p:pic>
        <p:nvPicPr>
          <p:cNvPr id="2" name="Picture 1">
            <a:extLst>
              <a:ext uri="{FF2B5EF4-FFF2-40B4-BE49-F238E27FC236}">
                <a16:creationId xmlns:a16="http://schemas.microsoft.com/office/drawing/2014/main" id="{8CA24A34-9591-2B43-AE87-80F1FA63BD4D}"/>
              </a:ext>
            </a:extLst>
          </p:cNvPr>
          <p:cNvPicPr>
            <a:picLocks noChangeAspect="1"/>
          </p:cNvPicPr>
          <p:nvPr/>
        </p:nvPicPr>
        <p:blipFill rotWithShape="1">
          <a:blip r:embed="rId4"/>
          <a:srcRect b="83243"/>
          <a:stretch/>
        </p:blipFill>
        <p:spPr>
          <a:xfrm>
            <a:off x="-172993" y="0"/>
            <a:ext cx="12364994" cy="1326712"/>
          </a:xfrm>
          <a:prstGeom prst="rect">
            <a:avLst/>
          </a:prstGeom>
        </p:spPr>
      </p:pic>
    </p:spTree>
    <p:extLst>
      <p:ext uri="{BB962C8B-B14F-4D97-AF65-F5344CB8AC3E}">
        <p14:creationId xmlns:p14="http://schemas.microsoft.com/office/powerpoint/2010/main" val="418659090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C46-E49F-445E-8E04-C0000481A10F}"/>
              </a:ext>
            </a:extLst>
          </p:cNvPr>
          <p:cNvSpPr>
            <a:spLocks noGrp="1"/>
          </p:cNvSpPr>
          <p:nvPr>
            <p:ph type="title"/>
          </p:nvPr>
        </p:nvSpPr>
        <p:spPr/>
        <p:txBody>
          <a:bodyPr/>
          <a:lstStyle/>
          <a:p>
            <a:r>
              <a:rPr lang="en-US" dirty="0"/>
              <a:t>Impacts of the Decadal Vision </a:t>
            </a:r>
          </a:p>
        </p:txBody>
      </p:sp>
      <p:sp>
        <p:nvSpPr>
          <p:cNvPr id="4" name="Content Placeholder 3">
            <a:extLst>
              <a:ext uri="{FF2B5EF4-FFF2-40B4-BE49-F238E27FC236}">
                <a16:creationId xmlns:a16="http://schemas.microsoft.com/office/drawing/2014/main" id="{64672399-11C6-4C9A-A457-CEFE1FB6BC12}"/>
              </a:ext>
            </a:extLst>
          </p:cNvPr>
          <p:cNvSpPr>
            <a:spLocks noGrp="1"/>
          </p:cNvSpPr>
          <p:nvPr>
            <p:ph idx="1"/>
          </p:nvPr>
        </p:nvSpPr>
        <p:spPr/>
        <p:txBody>
          <a:bodyPr/>
          <a:lstStyle/>
          <a:p>
            <a:r>
              <a:rPr lang="en-US" b="1" dirty="0"/>
              <a:t>Respond to climate change</a:t>
            </a:r>
          </a:p>
          <a:p>
            <a:r>
              <a:rPr lang="en-US" b="1" dirty="0"/>
              <a:t>Feeding a growing population</a:t>
            </a:r>
          </a:p>
          <a:p>
            <a:r>
              <a:rPr lang="en-US" b="1" dirty="0"/>
              <a:t>Trends in plant-based foods and medicines </a:t>
            </a:r>
          </a:p>
        </p:txBody>
      </p:sp>
      <p:grpSp>
        <p:nvGrpSpPr>
          <p:cNvPr id="15" name="Group 14">
            <a:extLst>
              <a:ext uri="{FF2B5EF4-FFF2-40B4-BE49-F238E27FC236}">
                <a16:creationId xmlns:a16="http://schemas.microsoft.com/office/drawing/2014/main" id="{34D5AFF1-E931-48B3-B5BB-6257D5BD49FC}"/>
              </a:ext>
            </a:extLst>
          </p:cNvPr>
          <p:cNvGrpSpPr/>
          <p:nvPr/>
        </p:nvGrpSpPr>
        <p:grpSpPr>
          <a:xfrm>
            <a:off x="152400" y="4836521"/>
            <a:ext cx="11921066" cy="1378104"/>
            <a:chOff x="152400" y="4933796"/>
            <a:chExt cx="11921066" cy="1378104"/>
          </a:xfrm>
        </p:grpSpPr>
        <p:pic>
          <p:nvPicPr>
            <p:cNvPr id="6" name="Picture 5" descr="A picture containing text, map&#10;&#10;Description automatically generated">
              <a:extLst>
                <a:ext uri="{FF2B5EF4-FFF2-40B4-BE49-F238E27FC236}">
                  <a16:creationId xmlns:a16="http://schemas.microsoft.com/office/drawing/2014/main" id="{7266031F-CAE6-438C-9799-A64304EB8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940300"/>
              <a:ext cx="1371600" cy="1371600"/>
            </a:xfrm>
            <a:prstGeom prst="rect">
              <a:avLst/>
            </a:prstGeom>
          </p:spPr>
        </p:pic>
        <p:pic>
          <p:nvPicPr>
            <p:cNvPr id="7" name="Picture 6" descr="A picture containing game, shirt&#10;&#10;Description automatically generated">
              <a:extLst>
                <a:ext uri="{FF2B5EF4-FFF2-40B4-BE49-F238E27FC236}">
                  <a16:creationId xmlns:a16="http://schemas.microsoft.com/office/drawing/2014/main" id="{C334B8E4-4C93-4023-80ED-022A8F16E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467" y="4940300"/>
              <a:ext cx="1371600" cy="1371600"/>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74465D30-9B44-4BA5-995B-704123A30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6534" y="4940300"/>
              <a:ext cx="1371600" cy="1371600"/>
            </a:xfrm>
            <a:prstGeom prst="rect">
              <a:avLst/>
            </a:prstGeom>
          </p:spPr>
        </p:pic>
        <p:pic>
          <p:nvPicPr>
            <p:cNvPr id="9" name="Picture 8" descr="A close up of a logo&#10;&#10;Description automatically generated">
              <a:extLst>
                <a:ext uri="{FF2B5EF4-FFF2-40B4-BE49-F238E27FC236}">
                  <a16:creationId xmlns:a16="http://schemas.microsoft.com/office/drawing/2014/main" id="{58417C3F-3E12-45FC-BDDB-7FB7AF387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3600" y="4940300"/>
              <a:ext cx="1371600" cy="1371600"/>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FA4E8689-3AC4-41AE-AC16-9CAA22BBA0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7733" y="4940300"/>
              <a:ext cx="1371600" cy="1371600"/>
            </a:xfrm>
            <a:prstGeom prst="rect">
              <a:avLst/>
            </a:prstGeom>
          </p:spPr>
        </p:pic>
        <p:pic>
          <p:nvPicPr>
            <p:cNvPr id="11" name="Picture 10" descr="A picture containing room&#10;&#10;Description automatically generated">
              <a:extLst>
                <a:ext uri="{FF2B5EF4-FFF2-40B4-BE49-F238E27FC236}">
                  <a16:creationId xmlns:a16="http://schemas.microsoft.com/office/drawing/2014/main" id="{6AC9F93C-2AB3-4255-BCC2-97B2534FAC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4800" y="4933796"/>
              <a:ext cx="1371600" cy="1371600"/>
            </a:xfrm>
            <a:prstGeom prst="rect">
              <a:avLst/>
            </a:prstGeom>
          </p:spPr>
        </p:pic>
        <p:pic>
          <p:nvPicPr>
            <p:cNvPr id="12" name="Picture 11" descr="A picture containing text, map&#10;&#10;Description automatically generated">
              <a:extLst>
                <a:ext uri="{FF2B5EF4-FFF2-40B4-BE49-F238E27FC236}">
                  <a16:creationId xmlns:a16="http://schemas.microsoft.com/office/drawing/2014/main" id="{7A1CCE98-7CC7-45E1-B689-5A3F7E570A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1866" y="4933796"/>
              <a:ext cx="1371600" cy="1371600"/>
            </a:xfrm>
            <a:prstGeom prst="rect">
              <a:avLst/>
            </a:prstGeom>
          </p:spPr>
        </p:pic>
        <p:pic>
          <p:nvPicPr>
            <p:cNvPr id="13" name="Picture 12" descr="A picture containing box, refrigerator&#10;&#10;Description automatically generated">
              <a:extLst>
                <a:ext uri="{FF2B5EF4-FFF2-40B4-BE49-F238E27FC236}">
                  <a16:creationId xmlns:a16="http://schemas.microsoft.com/office/drawing/2014/main" id="{9B011A47-0456-4F48-BAE4-28E0F1B4B2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0666" y="4933796"/>
              <a:ext cx="1371600" cy="1371600"/>
            </a:xfrm>
            <a:prstGeom prst="rect">
              <a:avLst/>
            </a:prstGeom>
          </p:spPr>
        </p:pic>
      </p:grpSp>
      <p:sp>
        <p:nvSpPr>
          <p:cNvPr id="3" name="Rectangle 2">
            <a:extLst>
              <a:ext uri="{FF2B5EF4-FFF2-40B4-BE49-F238E27FC236}">
                <a16:creationId xmlns:a16="http://schemas.microsoft.com/office/drawing/2014/main" id="{574B7B64-C652-4033-A3A3-0A5B4E96EF1C}"/>
              </a:ext>
            </a:extLst>
          </p:cNvPr>
          <p:cNvSpPr/>
          <p:nvPr/>
        </p:nvSpPr>
        <p:spPr>
          <a:xfrm>
            <a:off x="180754" y="6325543"/>
            <a:ext cx="6089680" cy="369332"/>
          </a:xfrm>
          <a:prstGeom prst="rect">
            <a:avLst/>
          </a:prstGeom>
        </p:spPr>
        <p:txBody>
          <a:bodyPr wrap="none">
            <a:spAutoFit/>
          </a:bodyPr>
          <a:lstStyle/>
          <a:p>
            <a:r>
              <a:rPr lang="en-US" dirty="0">
                <a:solidFill>
                  <a:srgbClr val="201F1E"/>
                </a:solidFill>
                <a:latin typeface="Calibri" panose="020F0502020204030204" pitchFamily="34" charset="0"/>
                <a:ea typeface="Calibri" panose="020F0502020204030204" pitchFamily="34" charset="0"/>
              </a:rPr>
              <a:t>Illustrations by Kristyn Stickley, Kristyn Stickley Illustration 2020</a:t>
            </a:r>
            <a:endParaRPr lang="en-US" dirty="0"/>
          </a:p>
        </p:txBody>
      </p:sp>
    </p:spTree>
    <p:extLst>
      <p:ext uri="{BB962C8B-B14F-4D97-AF65-F5344CB8AC3E}">
        <p14:creationId xmlns:p14="http://schemas.microsoft.com/office/powerpoint/2010/main" val="2146929163"/>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C46-E49F-445E-8E04-C0000481A10F}"/>
              </a:ext>
            </a:extLst>
          </p:cNvPr>
          <p:cNvSpPr>
            <a:spLocks noGrp="1"/>
          </p:cNvSpPr>
          <p:nvPr>
            <p:ph type="title"/>
          </p:nvPr>
        </p:nvSpPr>
        <p:spPr/>
        <p:txBody>
          <a:bodyPr/>
          <a:lstStyle/>
          <a:p>
            <a:r>
              <a:rPr lang="en-US" dirty="0"/>
              <a:t>Impacts of the Decadal Vision </a:t>
            </a:r>
          </a:p>
        </p:txBody>
      </p:sp>
      <p:sp>
        <p:nvSpPr>
          <p:cNvPr id="4" name="Content Placeholder 3">
            <a:extLst>
              <a:ext uri="{FF2B5EF4-FFF2-40B4-BE49-F238E27FC236}">
                <a16:creationId xmlns:a16="http://schemas.microsoft.com/office/drawing/2014/main" id="{64672399-11C6-4C9A-A457-CEFE1FB6BC12}"/>
              </a:ext>
            </a:extLst>
          </p:cNvPr>
          <p:cNvSpPr>
            <a:spLocks noGrp="1"/>
          </p:cNvSpPr>
          <p:nvPr>
            <p:ph idx="1"/>
          </p:nvPr>
        </p:nvSpPr>
        <p:spPr/>
        <p:txBody>
          <a:bodyPr/>
          <a:lstStyle/>
          <a:p>
            <a:r>
              <a:rPr lang="en-US" b="1" dirty="0"/>
              <a:t>Connections between plant scientists </a:t>
            </a:r>
          </a:p>
          <a:p>
            <a:r>
              <a:rPr lang="en-US" b="1" dirty="0"/>
              <a:t>Increase funding for plant science research</a:t>
            </a:r>
          </a:p>
        </p:txBody>
      </p:sp>
      <p:grpSp>
        <p:nvGrpSpPr>
          <p:cNvPr id="15" name="Group 14">
            <a:extLst>
              <a:ext uri="{FF2B5EF4-FFF2-40B4-BE49-F238E27FC236}">
                <a16:creationId xmlns:a16="http://schemas.microsoft.com/office/drawing/2014/main" id="{34D5AFF1-E931-48B3-B5BB-6257D5BD49FC}"/>
              </a:ext>
            </a:extLst>
          </p:cNvPr>
          <p:cNvGrpSpPr/>
          <p:nvPr/>
        </p:nvGrpSpPr>
        <p:grpSpPr>
          <a:xfrm>
            <a:off x="152400" y="4836521"/>
            <a:ext cx="11921066" cy="1378104"/>
            <a:chOff x="152400" y="4933796"/>
            <a:chExt cx="11921066" cy="1378104"/>
          </a:xfrm>
        </p:grpSpPr>
        <p:pic>
          <p:nvPicPr>
            <p:cNvPr id="6" name="Picture 5" descr="A picture containing text, map&#10;&#10;Description automatically generated">
              <a:extLst>
                <a:ext uri="{FF2B5EF4-FFF2-40B4-BE49-F238E27FC236}">
                  <a16:creationId xmlns:a16="http://schemas.microsoft.com/office/drawing/2014/main" id="{7266031F-CAE6-438C-9799-A64304EB8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940300"/>
              <a:ext cx="1371600" cy="1371600"/>
            </a:xfrm>
            <a:prstGeom prst="rect">
              <a:avLst/>
            </a:prstGeom>
          </p:spPr>
        </p:pic>
        <p:pic>
          <p:nvPicPr>
            <p:cNvPr id="7" name="Picture 6" descr="A picture containing game, shirt&#10;&#10;Description automatically generated">
              <a:extLst>
                <a:ext uri="{FF2B5EF4-FFF2-40B4-BE49-F238E27FC236}">
                  <a16:creationId xmlns:a16="http://schemas.microsoft.com/office/drawing/2014/main" id="{C334B8E4-4C93-4023-80ED-022A8F16E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467" y="4940300"/>
              <a:ext cx="1371600" cy="1371600"/>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74465D30-9B44-4BA5-995B-704123A30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6534" y="4940300"/>
              <a:ext cx="1371600" cy="1371600"/>
            </a:xfrm>
            <a:prstGeom prst="rect">
              <a:avLst/>
            </a:prstGeom>
          </p:spPr>
        </p:pic>
        <p:pic>
          <p:nvPicPr>
            <p:cNvPr id="9" name="Picture 8" descr="A close up of a logo&#10;&#10;Description automatically generated">
              <a:extLst>
                <a:ext uri="{FF2B5EF4-FFF2-40B4-BE49-F238E27FC236}">
                  <a16:creationId xmlns:a16="http://schemas.microsoft.com/office/drawing/2014/main" id="{58417C3F-3E12-45FC-BDDB-7FB7AF387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3600" y="4940300"/>
              <a:ext cx="1371600" cy="1371600"/>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FA4E8689-3AC4-41AE-AC16-9CAA22BBA0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7733" y="4940300"/>
              <a:ext cx="1371600" cy="1371600"/>
            </a:xfrm>
            <a:prstGeom prst="rect">
              <a:avLst/>
            </a:prstGeom>
          </p:spPr>
        </p:pic>
        <p:pic>
          <p:nvPicPr>
            <p:cNvPr id="11" name="Picture 10" descr="A picture containing room&#10;&#10;Description automatically generated">
              <a:extLst>
                <a:ext uri="{FF2B5EF4-FFF2-40B4-BE49-F238E27FC236}">
                  <a16:creationId xmlns:a16="http://schemas.microsoft.com/office/drawing/2014/main" id="{6AC9F93C-2AB3-4255-BCC2-97B2534FAC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4800" y="4933796"/>
              <a:ext cx="1371600" cy="1371600"/>
            </a:xfrm>
            <a:prstGeom prst="rect">
              <a:avLst/>
            </a:prstGeom>
          </p:spPr>
        </p:pic>
        <p:pic>
          <p:nvPicPr>
            <p:cNvPr id="12" name="Picture 11" descr="A picture containing text, map&#10;&#10;Description automatically generated">
              <a:extLst>
                <a:ext uri="{FF2B5EF4-FFF2-40B4-BE49-F238E27FC236}">
                  <a16:creationId xmlns:a16="http://schemas.microsoft.com/office/drawing/2014/main" id="{7A1CCE98-7CC7-45E1-B689-5A3F7E570A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1866" y="4933796"/>
              <a:ext cx="1371600" cy="1371600"/>
            </a:xfrm>
            <a:prstGeom prst="rect">
              <a:avLst/>
            </a:prstGeom>
          </p:spPr>
        </p:pic>
        <p:pic>
          <p:nvPicPr>
            <p:cNvPr id="13" name="Picture 12" descr="A picture containing box, refrigerator&#10;&#10;Description automatically generated">
              <a:extLst>
                <a:ext uri="{FF2B5EF4-FFF2-40B4-BE49-F238E27FC236}">
                  <a16:creationId xmlns:a16="http://schemas.microsoft.com/office/drawing/2014/main" id="{9B011A47-0456-4F48-BAE4-28E0F1B4B2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0666" y="4933796"/>
              <a:ext cx="1371600" cy="1371600"/>
            </a:xfrm>
            <a:prstGeom prst="rect">
              <a:avLst/>
            </a:prstGeom>
          </p:spPr>
        </p:pic>
      </p:grpSp>
      <p:sp>
        <p:nvSpPr>
          <p:cNvPr id="3" name="Rectangle 2">
            <a:extLst>
              <a:ext uri="{FF2B5EF4-FFF2-40B4-BE49-F238E27FC236}">
                <a16:creationId xmlns:a16="http://schemas.microsoft.com/office/drawing/2014/main" id="{574B7B64-C652-4033-A3A3-0A5B4E96EF1C}"/>
              </a:ext>
            </a:extLst>
          </p:cNvPr>
          <p:cNvSpPr/>
          <p:nvPr/>
        </p:nvSpPr>
        <p:spPr>
          <a:xfrm>
            <a:off x="180754" y="6325543"/>
            <a:ext cx="6089680" cy="369332"/>
          </a:xfrm>
          <a:prstGeom prst="rect">
            <a:avLst/>
          </a:prstGeom>
        </p:spPr>
        <p:txBody>
          <a:bodyPr wrap="none">
            <a:spAutoFit/>
          </a:bodyPr>
          <a:lstStyle/>
          <a:p>
            <a:r>
              <a:rPr lang="en-US" dirty="0">
                <a:solidFill>
                  <a:srgbClr val="201F1E"/>
                </a:solidFill>
                <a:latin typeface="Calibri" panose="020F0502020204030204" pitchFamily="34" charset="0"/>
                <a:ea typeface="Calibri" panose="020F0502020204030204" pitchFamily="34" charset="0"/>
              </a:rPr>
              <a:t>Illustrations by Kristyn Stickley, Kristyn Stickley Illustration 2020</a:t>
            </a:r>
            <a:endParaRPr lang="en-US" dirty="0"/>
          </a:p>
        </p:txBody>
      </p:sp>
    </p:spTree>
    <p:extLst>
      <p:ext uri="{BB962C8B-B14F-4D97-AF65-F5344CB8AC3E}">
        <p14:creationId xmlns:p14="http://schemas.microsoft.com/office/powerpoint/2010/main" val="2094196064"/>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132C-47B1-4D0D-8EA4-0659E433AF84}"/>
              </a:ext>
            </a:extLst>
          </p:cNvPr>
          <p:cNvSpPr>
            <a:spLocks noGrp="1"/>
          </p:cNvSpPr>
          <p:nvPr>
            <p:ph type="title"/>
          </p:nvPr>
        </p:nvSpPr>
        <p:spPr>
          <a:xfrm>
            <a:off x="1041863" y="2489200"/>
            <a:ext cx="5419897" cy="3880069"/>
          </a:xfrm>
        </p:spPr>
        <p:txBody>
          <a:bodyPr>
            <a:noAutofit/>
          </a:bodyPr>
          <a:lstStyle/>
          <a:p>
            <a:r>
              <a:rPr lang="en-US" sz="2800" dirty="0">
                <a:latin typeface="+mn-lt"/>
              </a:rPr>
              <a:t>We invite you to read the Decadal Vision and access supporting materials online at </a:t>
            </a:r>
            <a:r>
              <a:rPr lang="en-US" sz="3600" b="1" u="sng" dirty="0">
                <a:solidFill>
                  <a:srgbClr val="0563C1"/>
                </a:solidFill>
                <a:latin typeface="+mn-lt"/>
              </a:rPr>
              <a:t>plantae.org/PSRN </a:t>
            </a:r>
            <a:br>
              <a:rPr lang="en-US" sz="2800" b="1" dirty="0">
                <a:latin typeface="+mn-lt"/>
              </a:rPr>
            </a:br>
            <a:br>
              <a:rPr lang="en-US" sz="2800" dirty="0">
                <a:latin typeface="+mn-lt"/>
              </a:rPr>
            </a:br>
            <a:r>
              <a:rPr lang="en-US" sz="2400" dirty="0">
                <a:latin typeface="+mn-lt"/>
              </a:rPr>
              <a:t>Contact the PSRN coordinator: </a:t>
            </a:r>
            <a:br>
              <a:rPr lang="en-US" sz="2400" dirty="0">
                <a:latin typeface="+mn-lt"/>
              </a:rPr>
            </a:br>
            <a:r>
              <a:rPr lang="en-US" sz="2400" dirty="0">
                <a:latin typeface="+mn-lt"/>
              </a:rPr>
              <a:t>Natalie Henkhaus (</a:t>
            </a:r>
            <a:r>
              <a:rPr lang="en-US" sz="2400" dirty="0">
                <a:latin typeface="+mn-lt"/>
                <a:hlinkClick r:id="rId3"/>
              </a:rPr>
              <a:t>nhenkhaus@aspb.org</a:t>
            </a:r>
            <a:r>
              <a:rPr lang="en-US" sz="2400" dirty="0">
                <a:latin typeface="+mn-lt"/>
              </a:rPr>
              <a:t>) </a:t>
            </a:r>
            <a:br>
              <a:rPr lang="en-US" sz="2800" dirty="0">
                <a:latin typeface="+mn-lt"/>
              </a:rPr>
            </a:br>
            <a:br>
              <a:rPr lang="en-US" sz="2800" dirty="0">
                <a:latin typeface="+mn-lt"/>
              </a:rPr>
            </a:br>
            <a:r>
              <a:rPr lang="en-US" sz="2800" dirty="0">
                <a:latin typeface="+mn-lt"/>
              </a:rPr>
              <a:t>Twitter: @</a:t>
            </a:r>
            <a:r>
              <a:rPr lang="en-US" sz="2800" dirty="0" err="1">
                <a:latin typeface="+mn-lt"/>
              </a:rPr>
              <a:t>PlantSciResNet</a:t>
            </a:r>
            <a:endParaRPr lang="en-US" sz="2800" dirty="0">
              <a:latin typeface="+mn-lt"/>
            </a:endParaRPr>
          </a:p>
        </p:txBody>
      </p:sp>
      <p:pic>
        <p:nvPicPr>
          <p:cNvPr id="11" name="Picture 10" descr="A picture containing food&#10;&#10;Description automatically generated">
            <a:extLst>
              <a:ext uri="{FF2B5EF4-FFF2-40B4-BE49-F238E27FC236}">
                <a16:creationId xmlns:a16="http://schemas.microsoft.com/office/drawing/2014/main" id="{72686A35-1486-4624-9E89-A1F17273E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636" y="54823"/>
            <a:ext cx="5299364" cy="6858000"/>
          </a:xfrm>
          <a:prstGeom prst="rect">
            <a:avLst/>
          </a:prstGeom>
        </p:spPr>
      </p:pic>
      <p:sp>
        <p:nvSpPr>
          <p:cNvPr id="3" name="Rectangle 2">
            <a:extLst>
              <a:ext uri="{FF2B5EF4-FFF2-40B4-BE49-F238E27FC236}">
                <a16:creationId xmlns:a16="http://schemas.microsoft.com/office/drawing/2014/main" id="{C4410003-B9DC-4FED-B5F0-B22F53DC11BC}"/>
              </a:ext>
            </a:extLst>
          </p:cNvPr>
          <p:cNvSpPr/>
          <p:nvPr/>
        </p:nvSpPr>
        <p:spPr>
          <a:xfrm>
            <a:off x="1041863" y="824890"/>
            <a:ext cx="6156960" cy="1200329"/>
          </a:xfrm>
          <a:prstGeom prst="rect">
            <a:avLst/>
          </a:prstGeom>
        </p:spPr>
        <p:txBody>
          <a:bodyPr wrap="square">
            <a:spAutoFit/>
          </a:bodyPr>
          <a:lstStyle/>
          <a:p>
            <a:r>
              <a:rPr lang="en-US" sz="3600" b="1" dirty="0"/>
              <a:t>Plant Science Decadal Vision 2020–2030</a:t>
            </a:r>
            <a:endParaRPr lang="en-US" sz="3600" dirty="0"/>
          </a:p>
        </p:txBody>
      </p:sp>
    </p:spTree>
    <p:extLst>
      <p:ext uri="{BB962C8B-B14F-4D97-AF65-F5344CB8AC3E}">
        <p14:creationId xmlns:p14="http://schemas.microsoft.com/office/powerpoint/2010/main" val="2622960613"/>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692-44CA-4DBC-B5C3-3A9850AED395}"/>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E4459BB6-50D5-46C7-92AD-C2D416F135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92075"/>
            <a:ext cx="4946072" cy="6400800"/>
          </a:xfrm>
        </p:spPr>
      </p:pic>
      <p:pic>
        <p:nvPicPr>
          <p:cNvPr id="6" name="Content Placeholder 4" descr="A close up of a map&#10;&#10;Description automatically generated">
            <a:extLst>
              <a:ext uri="{FF2B5EF4-FFF2-40B4-BE49-F238E27FC236}">
                <a16:creationId xmlns:a16="http://schemas.microsoft.com/office/drawing/2014/main" id="{96B4827F-4FF0-4F11-AB47-E6BCBF5C3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730" y="228600"/>
            <a:ext cx="4946072" cy="6400800"/>
          </a:xfrm>
          <a:prstGeom prst="rect">
            <a:avLst/>
          </a:prstGeom>
        </p:spPr>
      </p:pic>
      <p:sp>
        <p:nvSpPr>
          <p:cNvPr id="7" name="Rectangle 6">
            <a:extLst>
              <a:ext uri="{FF2B5EF4-FFF2-40B4-BE49-F238E27FC236}">
                <a16:creationId xmlns:a16="http://schemas.microsoft.com/office/drawing/2014/main" id="{B959252D-E816-41E6-9182-7F0CCC1097E1}"/>
              </a:ext>
            </a:extLst>
          </p:cNvPr>
          <p:cNvSpPr/>
          <p:nvPr/>
        </p:nvSpPr>
        <p:spPr>
          <a:xfrm>
            <a:off x="6096000" y="6488668"/>
            <a:ext cx="6089680" cy="369332"/>
          </a:xfrm>
          <a:prstGeom prst="rect">
            <a:avLst/>
          </a:prstGeom>
        </p:spPr>
        <p:txBody>
          <a:bodyPr wrap="none">
            <a:spAutoFit/>
          </a:bodyPr>
          <a:lstStyle/>
          <a:p>
            <a:r>
              <a:rPr lang="en-US" dirty="0">
                <a:solidFill>
                  <a:srgbClr val="201F1E"/>
                </a:solidFill>
                <a:latin typeface="Calibri" panose="020F0502020204030204" pitchFamily="34" charset="0"/>
                <a:ea typeface="Calibri" panose="020F0502020204030204" pitchFamily="34" charset="0"/>
              </a:rPr>
              <a:t>Illustrations by Kristyn Stickley, Kristyn Stickley Illustration 2020</a:t>
            </a:r>
            <a:endParaRPr lang="en-US" dirty="0"/>
          </a:p>
        </p:txBody>
      </p:sp>
    </p:spTree>
    <p:extLst>
      <p:ext uri="{BB962C8B-B14F-4D97-AF65-F5344CB8AC3E}">
        <p14:creationId xmlns:p14="http://schemas.microsoft.com/office/powerpoint/2010/main" val="389843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food&#10;&#10;Description automatically generated">
            <a:extLst>
              <a:ext uri="{FF2B5EF4-FFF2-40B4-BE49-F238E27FC236}">
                <a16:creationId xmlns:a16="http://schemas.microsoft.com/office/drawing/2014/main" id="{4EAEF7B4-EC9F-41E9-B0B1-22002F0717D9}"/>
              </a:ext>
            </a:extLst>
          </p:cNvPr>
          <p:cNvPicPr>
            <a:picLocks noChangeAspect="1"/>
          </p:cNvPicPr>
          <p:nvPr/>
        </p:nvPicPr>
        <p:blipFill rotWithShape="1">
          <a:blip r:embed="rId3">
            <a:extLst>
              <a:ext uri="{28A0092B-C50C-407E-A947-70E740481C1C}">
                <a14:useLocalDpi xmlns:a14="http://schemas.microsoft.com/office/drawing/2010/main" val="0"/>
              </a:ext>
            </a:extLst>
          </a:blip>
          <a:srcRect l="6572" t="7619" r="6242" b="6412"/>
          <a:stretch/>
        </p:blipFill>
        <p:spPr>
          <a:xfrm>
            <a:off x="2664823" y="225633"/>
            <a:ext cx="6888480" cy="5895703"/>
          </a:xfrm>
          <a:prstGeom prst="ellipse">
            <a:avLst/>
          </a:prstGeom>
        </p:spPr>
      </p:pic>
      <p:pic>
        <p:nvPicPr>
          <p:cNvPr id="3" name="Picture 2" descr="A picture containing text, map&#10;&#10;Description automatically generated">
            <a:extLst>
              <a:ext uri="{FF2B5EF4-FFF2-40B4-BE49-F238E27FC236}">
                <a16:creationId xmlns:a16="http://schemas.microsoft.com/office/drawing/2014/main" id="{634E1215-1837-4A54-9E79-63C1E8BDD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497" y="119941"/>
            <a:ext cx="1649482" cy="1649482"/>
          </a:xfrm>
          <a:prstGeom prst="rect">
            <a:avLst/>
          </a:prstGeom>
        </p:spPr>
      </p:pic>
      <p:pic>
        <p:nvPicPr>
          <p:cNvPr id="4" name="Picture 3" descr="A picture containing game, shirt&#10;&#10;Description automatically generated">
            <a:extLst>
              <a:ext uri="{FF2B5EF4-FFF2-40B4-BE49-F238E27FC236}">
                <a16:creationId xmlns:a16="http://schemas.microsoft.com/office/drawing/2014/main" id="{5B41138F-E49A-4282-B713-30F38B63D4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653" y="1769423"/>
            <a:ext cx="1649482" cy="1649482"/>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63C41189-863A-4A00-AFAC-24E2A02E20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497" y="3418905"/>
            <a:ext cx="1649482" cy="1649482"/>
          </a:xfrm>
          <a:prstGeom prst="rect">
            <a:avLst/>
          </a:prstGeom>
        </p:spPr>
      </p:pic>
      <p:pic>
        <p:nvPicPr>
          <p:cNvPr id="6" name="Picture 5" descr="A close up of a logo&#10;&#10;Description automatically generated">
            <a:extLst>
              <a:ext uri="{FF2B5EF4-FFF2-40B4-BE49-F238E27FC236}">
                <a16:creationId xmlns:a16="http://schemas.microsoft.com/office/drawing/2014/main" id="{01DA7235-1435-4479-ACE2-16E3FE4A80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653" y="5068387"/>
            <a:ext cx="1649482" cy="1649482"/>
          </a:xfrm>
          <a:prstGeom prst="rect">
            <a:avLst/>
          </a:prstGeom>
        </p:spPr>
      </p:pic>
      <p:pic>
        <p:nvPicPr>
          <p:cNvPr id="7" name="Picture 6" descr="A picture containing box, refrigerator&#10;&#10;Description automatically generated">
            <a:extLst>
              <a:ext uri="{FF2B5EF4-FFF2-40B4-BE49-F238E27FC236}">
                <a16:creationId xmlns:a16="http://schemas.microsoft.com/office/drawing/2014/main" id="{AECD81B7-DC6D-4AE2-995C-6EEC03BA5D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07231" y="119941"/>
            <a:ext cx="1647899" cy="1647899"/>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6F851D39-4092-4481-B331-3262F9FBCF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30387" y="1769423"/>
            <a:ext cx="1649482" cy="1649482"/>
          </a:xfrm>
          <a:prstGeom prst="rect">
            <a:avLst/>
          </a:prstGeom>
        </p:spPr>
      </p:pic>
      <p:pic>
        <p:nvPicPr>
          <p:cNvPr id="9" name="Picture 8" descr="A picture containing room&#10;&#10;Description automatically generated">
            <a:extLst>
              <a:ext uri="{FF2B5EF4-FFF2-40B4-BE49-F238E27FC236}">
                <a16:creationId xmlns:a16="http://schemas.microsoft.com/office/drawing/2014/main" id="{8CDB5B39-29AF-4815-BBF8-17898E8FB7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7804" y="3418905"/>
            <a:ext cx="1649482" cy="1649482"/>
          </a:xfrm>
          <a:prstGeom prst="rect">
            <a:avLst/>
          </a:prstGeom>
        </p:spPr>
      </p:pic>
      <p:pic>
        <p:nvPicPr>
          <p:cNvPr id="10" name="Picture 9" descr="A close up of a map&#10;&#10;Description automatically generated">
            <a:extLst>
              <a:ext uri="{FF2B5EF4-FFF2-40B4-BE49-F238E27FC236}">
                <a16:creationId xmlns:a16="http://schemas.microsoft.com/office/drawing/2014/main" id="{8EEDF2CB-9ECA-4123-A7D1-1214B11515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0387" y="5068387"/>
            <a:ext cx="1649482" cy="1649482"/>
          </a:xfrm>
          <a:prstGeom prst="rect">
            <a:avLst/>
          </a:prstGeom>
        </p:spPr>
      </p:pic>
      <p:sp>
        <p:nvSpPr>
          <p:cNvPr id="11" name="Rectangle 10">
            <a:extLst>
              <a:ext uri="{FF2B5EF4-FFF2-40B4-BE49-F238E27FC236}">
                <a16:creationId xmlns:a16="http://schemas.microsoft.com/office/drawing/2014/main" id="{0300B374-FE92-4318-ABF3-94DB63966E0A}"/>
              </a:ext>
            </a:extLst>
          </p:cNvPr>
          <p:cNvSpPr/>
          <p:nvPr/>
        </p:nvSpPr>
        <p:spPr>
          <a:xfrm>
            <a:off x="2964468" y="6360616"/>
            <a:ext cx="6089680" cy="369332"/>
          </a:xfrm>
          <a:prstGeom prst="rect">
            <a:avLst/>
          </a:prstGeom>
        </p:spPr>
        <p:txBody>
          <a:bodyPr wrap="none">
            <a:spAutoFit/>
          </a:bodyPr>
          <a:lstStyle/>
          <a:p>
            <a:r>
              <a:rPr lang="en-US" dirty="0">
                <a:solidFill>
                  <a:srgbClr val="201F1E"/>
                </a:solidFill>
                <a:latin typeface="Calibri" panose="020F0502020204030204" pitchFamily="34" charset="0"/>
                <a:ea typeface="Calibri" panose="020F0502020204030204" pitchFamily="34" charset="0"/>
              </a:rPr>
              <a:t>Illustrations by Kristyn Stickley, Kristyn Stickley Illustration 2020</a:t>
            </a:r>
            <a:endParaRPr lang="en-US" dirty="0"/>
          </a:p>
        </p:txBody>
      </p:sp>
    </p:spTree>
    <p:extLst>
      <p:ext uri="{BB962C8B-B14F-4D97-AF65-F5344CB8AC3E}">
        <p14:creationId xmlns:p14="http://schemas.microsoft.com/office/powerpoint/2010/main" val="16149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AA5174-7D9C-4295-95C3-F47D9BAB6E49}"/>
              </a:ext>
            </a:extLst>
          </p:cNvPr>
          <p:cNvGrpSpPr/>
          <p:nvPr/>
        </p:nvGrpSpPr>
        <p:grpSpPr>
          <a:xfrm>
            <a:off x="2933699" y="265224"/>
            <a:ext cx="6445431" cy="6323070"/>
            <a:chOff x="2933699" y="265224"/>
            <a:chExt cx="6445431" cy="6323070"/>
          </a:xfrm>
        </p:grpSpPr>
        <p:sp>
          <p:nvSpPr>
            <p:cNvPr id="4" name="Freeform: Shape 3">
              <a:extLst>
                <a:ext uri="{FF2B5EF4-FFF2-40B4-BE49-F238E27FC236}">
                  <a16:creationId xmlns:a16="http://schemas.microsoft.com/office/drawing/2014/main" id="{A5EC63A0-B692-4D88-82D0-4C59E6EF5A5F}"/>
                </a:ext>
              </a:extLst>
            </p:cNvPr>
            <p:cNvSpPr/>
            <p:nvPr/>
          </p:nvSpPr>
          <p:spPr>
            <a:xfrm>
              <a:off x="2933699" y="265224"/>
              <a:ext cx="6445431" cy="726789"/>
            </a:xfrm>
            <a:custGeom>
              <a:avLst/>
              <a:gdLst>
                <a:gd name="connsiteX0" fmla="*/ 0 w 6445431"/>
                <a:gd name="connsiteY0" fmla="*/ 72679 h 726789"/>
                <a:gd name="connsiteX1" fmla="*/ 72679 w 6445431"/>
                <a:gd name="connsiteY1" fmla="*/ 0 h 726789"/>
                <a:gd name="connsiteX2" fmla="*/ 6372752 w 6445431"/>
                <a:gd name="connsiteY2" fmla="*/ 0 h 726789"/>
                <a:gd name="connsiteX3" fmla="*/ 6445431 w 6445431"/>
                <a:gd name="connsiteY3" fmla="*/ 72679 h 726789"/>
                <a:gd name="connsiteX4" fmla="*/ 6445431 w 6445431"/>
                <a:gd name="connsiteY4" fmla="*/ 654110 h 726789"/>
                <a:gd name="connsiteX5" fmla="*/ 6372752 w 6445431"/>
                <a:gd name="connsiteY5" fmla="*/ 726789 h 726789"/>
                <a:gd name="connsiteX6" fmla="*/ 72679 w 6445431"/>
                <a:gd name="connsiteY6" fmla="*/ 726789 h 726789"/>
                <a:gd name="connsiteX7" fmla="*/ 0 w 6445431"/>
                <a:gd name="connsiteY7" fmla="*/ 654110 h 726789"/>
                <a:gd name="connsiteX8" fmla="*/ 0 w 6445431"/>
                <a:gd name="connsiteY8" fmla="*/ 72679 h 7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431" h="726789">
                  <a:moveTo>
                    <a:pt x="0" y="72679"/>
                  </a:moveTo>
                  <a:cubicBezTo>
                    <a:pt x="0" y="32539"/>
                    <a:pt x="32539" y="0"/>
                    <a:pt x="72679" y="0"/>
                  </a:cubicBezTo>
                  <a:lnTo>
                    <a:pt x="6372752" y="0"/>
                  </a:lnTo>
                  <a:cubicBezTo>
                    <a:pt x="6412892" y="0"/>
                    <a:pt x="6445431" y="32539"/>
                    <a:pt x="6445431" y="72679"/>
                  </a:cubicBezTo>
                  <a:lnTo>
                    <a:pt x="6445431" y="654110"/>
                  </a:lnTo>
                  <a:cubicBezTo>
                    <a:pt x="6445431" y="694250"/>
                    <a:pt x="6412892" y="726789"/>
                    <a:pt x="6372752" y="726789"/>
                  </a:cubicBezTo>
                  <a:lnTo>
                    <a:pt x="72679" y="726789"/>
                  </a:lnTo>
                  <a:cubicBezTo>
                    <a:pt x="32539" y="726789"/>
                    <a:pt x="0" y="694250"/>
                    <a:pt x="0" y="654110"/>
                  </a:cubicBezTo>
                  <a:lnTo>
                    <a:pt x="0" y="72679"/>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37965" tIns="76200" rIns="76201" bIns="76200" numCol="1" spcCol="1270" anchor="ctr" anchorCtr="0">
              <a:noAutofit/>
            </a:bodyPr>
            <a:lstStyle/>
            <a:p>
              <a:pPr marL="0" lvl="0" indent="0" algn="l" defTabSz="889000">
                <a:lnSpc>
                  <a:spcPct val="90000"/>
                </a:lnSpc>
                <a:spcBef>
                  <a:spcPct val="0"/>
                </a:spcBef>
                <a:spcAft>
                  <a:spcPct val="35000"/>
                </a:spcAft>
                <a:buNone/>
              </a:pPr>
              <a:r>
                <a:rPr lang="en-US" sz="2000" kern="1200" dirty="0">
                  <a:ln>
                    <a:noFill/>
                  </a:ln>
                </a:rPr>
                <a:t>Harness Plants for Planetary Resilience</a:t>
              </a:r>
            </a:p>
          </p:txBody>
        </p:sp>
        <p:sp>
          <p:nvSpPr>
            <p:cNvPr id="5" name="Rectangle: Rounded Corners 4">
              <a:extLst>
                <a:ext uri="{FF2B5EF4-FFF2-40B4-BE49-F238E27FC236}">
                  <a16:creationId xmlns:a16="http://schemas.microsoft.com/office/drawing/2014/main" id="{36BD90A3-3A85-478E-982A-80FBBB37B084}"/>
                </a:ext>
              </a:extLst>
            </p:cNvPr>
            <p:cNvSpPr/>
            <p:nvPr/>
          </p:nvSpPr>
          <p:spPr>
            <a:xfrm>
              <a:off x="3353741" y="331437"/>
              <a:ext cx="594358" cy="594362"/>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l="-4000" r="-4000"/>
              </a:stretch>
            </a:blipFill>
            <a:ln>
              <a:noFill/>
            </a:ln>
          </p:spPr>
          <p:style>
            <a:lnRef idx="2">
              <a:scrgbClr r="0" g="0" b="0"/>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6" name="Freeform: Shape 5">
              <a:extLst>
                <a:ext uri="{FF2B5EF4-FFF2-40B4-BE49-F238E27FC236}">
                  <a16:creationId xmlns:a16="http://schemas.microsoft.com/office/drawing/2014/main" id="{07FC1B24-4210-4AAE-9B8E-C9D1F76AEEC3}"/>
                </a:ext>
              </a:extLst>
            </p:cNvPr>
            <p:cNvSpPr/>
            <p:nvPr/>
          </p:nvSpPr>
          <p:spPr>
            <a:xfrm>
              <a:off x="2933699" y="1064692"/>
              <a:ext cx="6445431" cy="726789"/>
            </a:xfrm>
            <a:custGeom>
              <a:avLst/>
              <a:gdLst>
                <a:gd name="connsiteX0" fmla="*/ 0 w 6445431"/>
                <a:gd name="connsiteY0" fmla="*/ 72679 h 726789"/>
                <a:gd name="connsiteX1" fmla="*/ 72679 w 6445431"/>
                <a:gd name="connsiteY1" fmla="*/ 0 h 726789"/>
                <a:gd name="connsiteX2" fmla="*/ 6372752 w 6445431"/>
                <a:gd name="connsiteY2" fmla="*/ 0 h 726789"/>
                <a:gd name="connsiteX3" fmla="*/ 6445431 w 6445431"/>
                <a:gd name="connsiteY3" fmla="*/ 72679 h 726789"/>
                <a:gd name="connsiteX4" fmla="*/ 6445431 w 6445431"/>
                <a:gd name="connsiteY4" fmla="*/ 654110 h 726789"/>
                <a:gd name="connsiteX5" fmla="*/ 6372752 w 6445431"/>
                <a:gd name="connsiteY5" fmla="*/ 726789 h 726789"/>
                <a:gd name="connsiteX6" fmla="*/ 72679 w 6445431"/>
                <a:gd name="connsiteY6" fmla="*/ 726789 h 726789"/>
                <a:gd name="connsiteX7" fmla="*/ 0 w 6445431"/>
                <a:gd name="connsiteY7" fmla="*/ 654110 h 726789"/>
                <a:gd name="connsiteX8" fmla="*/ 0 w 6445431"/>
                <a:gd name="connsiteY8" fmla="*/ 72679 h 7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431" h="726789">
                  <a:moveTo>
                    <a:pt x="0" y="72679"/>
                  </a:moveTo>
                  <a:cubicBezTo>
                    <a:pt x="0" y="32539"/>
                    <a:pt x="32539" y="0"/>
                    <a:pt x="72679" y="0"/>
                  </a:cubicBezTo>
                  <a:lnTo>
                    <a:pt x="6372752" y="0"/>
                  </a:lnTo>
                  <a:cubicBezTo>
                    <a:pt x="6412892" y="0"/>
                    <a:pt x="6445431" y="32539"/>
                    <a:pt x="6445431" y="72679"/>
                  </a:cubicBezTo>
                  <a:lnTo>
                    <a:pt x="6445431" y="654110"/>
                  </a:lnTo>
                  <a:cubicBezTo>
                    <a:pt x="6445431" y="694250"/>
                    <a:pt x="6412892" y="726789"/>
                    <a:pt x="6372752" y="726789"/>
                  </a:cubicBezTo>
                  <a:lnTo>
                    <a:pt x="72679" y="726789"/>
                  </a:lnTo>
                  <a:cubicBezTo>
                    <a:pt x="32539" y="726789"/>
                    <a:pt x="0" y="694250"/>
                    <a:pt x="0" y="654110"/>
                  </a:cubicBezTo>
                  <a:lnTo>
                    <a:pt x="0" y="72679"/>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37965" tIns="76200" rIns="76201" bIns="76200" numCol="1" spcCol="1270" anchor="ctr" anchorCtr="0">
              <a:noAutofit/>
            </a:bodyPr>
            <a:lstStyle/>
            <a:p>
              <a:pPr marL="0" lvl="0" indent="0" algn="l" defTabSz="889000">
                <a:lnSpc>
                  <a:spcPct val="90000"/>
                </a:lnSpc>
                <a:spcBef>
                  <a:spcPct val="0"/>
                </a:spcBef>
                <a:spcAft>
                  <a:spcPct val="35000"/>
                </a:spcAft>
                <a:buNone/>
              </a:pPr>
              <a:r>
                <a:rPr lang="en-US" sz="2000" kern="1200" dirty="0">
                  <a:ln>
                    <a:noFill/>
                  </a:ln>
                </a:rPr>
                <a:t>Advance Diversity-Driven Plant Production</a:t>
              </a:r>
            </a:p>
          </p:txBody>
        </p:sp>
        <p:sp>
          <p:nvSpPr>
            <p:cNvPr id="7" name="Rectangle: Rounded Corners 6">
              <a:extLst>
                <a:ext uri="{FF2B5EF4-FFF2-40B4-BE49-F238E27FC236}">
                  <a16:creationId xmlns:a16="http://schemas.microsoft.com/office/drawing/2014/main" id="{8CE23E3D-4CF6-4560-B389-261C6DC56839}"/>
                </a:ext>
              </a:extLst>
            </p:cNvPr>
            <p:cNvSpPr/>
            <p:nvPr/>
          </p:nvSpPr>
          <p:spPr>
            <a:xfrm>
              <a:off x="3353741" y="1130906"/>
              <a:ext cx="594358" cy="594362"/>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8000" r="-8000"/>
              </a:stretch>
            </a:blipFill>
            <a:ln>
              <a:noFill/>
            </a:ln>
          </p:spPr>
          <p:style>
            <a:lnRef idx="2">
              <a:scrgbClr r="0" g="0" b="0"/>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3EC0A565-6684-4E47-870A-EC53A048279A}"/>
                </a:ext>
              </a:extLst>
            </p:cNvPr>
            <p:cNvSpPr/>
            <p:nvPr/>
          </p:nvSpPr>
          <p:spPr>
            <a:xfrm>
              <a:off x="2933699" y="1864161"/>
              <a:ext cx="6445431" cy="726789"/>
            </a:xfrm>
            <a:custGeom>
              <a:avLst/>
              <a:gdLst>
                <a:gd name="connsiteX0" fmla="*/ 0 w 6445431"/>
                <a:gd name="connsiteY0" fmla="*/ 72679 h 726789"/>
                <a:gd name="connsiteX1" fmla="*/ 72679 w 6445431"/>
                <a:gd name="connsiteY1" fmla="*/ 0 h 726789"/>
                <a:gd name="connsiteX2" fmla="*/ 6372752 w 6445431"/>
                <a:gd name="connsiteY2" fmla="*/ 0 h 726789"/>
                <a:gd name="connsiteX3" fmla="*/ 6445431 w 6445431"/>
                <a:gd name="connsiteY3" fmla="*/ 72679 h 726789"/>
                <a:gd name="connsiteX4" fmla="*/ 6445431 w 6445431"/>
                <a:gd name="connsiteY4" fmla="*/ 654110 h 726789"/>
                <a:gd name="connsiteX5" fmla="*/ 6372752 w 6445431"/>
                <a:gd name="connsiteY5" fmla="*/ 726789 h 726789"/>
                <a:gd name="connsiteX6" fmla="*/ 72679 w 6445431"/>
                <a:gd name="connsiteY6" fmla="*/ 726789 h 726789"/>
                <a:gd name="connsiteX7" fmla="*/ 0 w 6445431"/>
                <a:gd name="connsiteY7" fmla="*/ 654110 h 726789"/>
                <a:gd name="connsiteX8" fmla="*/ 0 w 6445431"/>
                <a:gd name="connsiteY8" fmla="*/ 72679 h 7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431" h="726789">
                  <a:moveTo>
                    <a:pt x="0" y="72679"/>
                  </a:moveTo>
                  <a:cubicBezTo>
                    <a:pt x="0" y="32539"/>
                    <a:pt x="32539" y="0"/>
                    <a:pt x="72679" y="0"/>
                  </a:cubicBezTo>
                  <a:lnTo>
                    <a:pt x="6372752" y="0"/>
                  </a:lnTo>
                  <a:cubicBezTo>
                    <a:pt x="6412892" y="0"/>
                    <a:pt x="6445431" y="32539"/>
                    <a:pt x="6445431" y="72679"/>
                  </a:cubicBezTo>
                  <a:lnTo>
                    <a:pt x="6445431" y="654110"/>
                  </a:lnTo>
                  <a:cubicBezTo>
                    <a:pt x="6445431" y="694250"/>
                    <a:pt x="6412892" y="726789"/>
                    <a:pt x="6372752" y="726789"/>
                  </a:cubicBezTo>
                  <a:lnTo>
                    <a:pt x="72679" y="726789"/>
                  </a:lnTo>
                  <a:cubicBezTo>
                    <a:pt x="32539" y="726789"/>
                    <a:pt x="0" y="694250"/>
                    <a:pt x="0" y="654110"/>
                  </a:cubicBezTo>
                  <a:lnTo>
                    <a:pt x="0" y="72679"/>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37965" tIns="76200" rIns="76201" bIns="76200" numCol="1" spcCol="1270" anchor="ctr" anchorCtr="0">
              <a:noAutofit/>
            </a:bodyPr>
            <a:lstStyle/>
            <a:p>
              <a:pPr marL="0" lvl="0" indent="0" algn="l" defTabSz="889000">
                <a:lnSpc>
                  <a:spcPct val="90000"/>
                </a:lnSpc>
                <a:spcBef>
                  <a:spcPct val="0"/>
                </a:spcBef>
                <a:spcAft>
                  <a:spcPct val="35000"/>
                </a:spcAft>
                <a:buNone/>
              </a:pPr>
              <a:r>
                <a:rPr lang="en-US" sz="2000" kern="1200" dirty="0">
                  <a:ln>
                    <a:noFill/>
                  </a:ln>
                </a:rPr>
                <a:t>Develop Applications of Plant Science to Improve Nutrition, Health, and Well-Being</a:t>
              </a:r>
            </a:p>
          </p:txBody>
        </p:sp>
        <p:sp>
          <p:nvSpPr>
            <p:cNvPr id="9" name="Rectangle: Rounded Corners 8">
              <a:extLst>
                <a:ext uri="{FF2B5EF4-FFF2-40B4-BE49-F238E27FC236}">
                  <a16:creationId xmlns:a16="http://schemas.microsoft.com/office/drawing/2014/main" id="{28B1F396-3966-4341-BE97-556095282EFE}"/>
                </a:ext>
              </a:extLst>
            </p:cNvPr>
            <p:cNvSpPr/>
            <p:nvPr/>
          </p:nvSpPr>
          <p:spPr>
            <a:xfrm>
              <a:off x="3353741" y="1930375"/>
              <a:ext cx="594358" cy="594362"/>
            </a:xfrm>
            <a:prstGeom prst="roundRect">
              <a:avLst>
                <a:gd name="adj" fmla="val 10000"/>
              </a:avLst>
            </a:prstGeom>
            <a:blipFill>
              <a:blip r:embed="rId5"/>
              <a:srcRect/>
              <a:stretch>
                <a:fillRect l="-8000" r="-8000"/>
              </a:stretch>
            </a:blipFill>
            <a:ln>
              <a:noFill/>
            </a:ln>
          </p:spPr>
          <p:style>
            <a:lnRef idx="2">
              <a:scrgbClr r="0" g="0" b="0"/>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638D4739-AF9C-413F-82C3-4873897B8EA6}"/>
                </a:ext>
              </a:extLst>
            </p:cNvPr>
            <p:cNvSpPr/>
            <p:nvPr/>
          </p:nvSpPr>
          <p:spPr>
            <a:xfrm>
              <a:off x="2933699" y="2663630"/>
              <a:ext cx="6445431" cy="726789"/>
            </a:xfrm>
            <a:custGeom>
              <a:avLst/>
              <a:gdLst>
                <a:gd name="connsiteX0" fmla="*/ 0 w 6445431"/>
                <a:gd name="connsiteY0" fmla="*/ 72679 h 726789"/>
                <a:gd name="connsiteX1" fmla="*/ 72679 w 6445431"/>
                <a:gd name="connsiteY1" fmla="*/ 0 h 726789"/>
                <a:gd name="connsiteX2" fmla="*/ 6372752 w 6445431"/>
                <a:gd name="connsiteY2" fmla="*/ 0 h 726789"/>
                <a:gd name="connsiteX3" fmla="*/ 6445431 w 6445431"/>
                <a:gd name="connsiteY3" fmla="*/ 72679 h 726789"/>
                <a:gd name="connsiteX4" fmla="*/ 6445431 w 6445431"/>
                <a:gd name="connsiteY4" fmla="*/ 654110 h 726789"/>
                <a:gd name="connsiteX5" fmla="*/ 6372752 w 6445431"/>
                <a:gd name="connsiteY5" fmla="*/ 726789 h 726789"/>
                <a:gd name="connsiteX6" fmla="*/ 72679 w 6445431"/>
                <a:gd name="connsiteY6" fmla="*/ 726789 h 726789"/>
                <a:gd name="connsiteX7" fmla="*/ 0 w 6445431"/>
                <a:gd name="connsiteY7" fmla="*/ 654110 h 726789"/>
                <a:gd name="connsiteX8" fmla="*/ 0 w 6445431"/>
                <a:gd name="connsiteY8" fmla="*/ 72679 h 7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431" h="726789">
                  <a:moveTo>
                    <a:pt x="0" y="72679"/>
                  </a:moveTo>
                  <a:cubicBezTo>
                    <a:pt x="0" y="32539"/>
                    <a:pt x="32539" y="0"/>
                    <a:pt x="72679" y="0"/>
                  </a:cubicBezTo>
                  <a:lnTo>
                    <a:pt x="6372752" y="0"/>
                  </a:lnTo>
                  <a:cubicBezTo>
                    <a:pt x="6412892" y="0"/>
                    <a:pt x="6445431" y="32539"/>
                    <a:pt x="6445431" y="72679"/>
                  </a:cubicBezTo>
                  <a:lnTo>
                    <a:pt x="6445431" y="654110"/>
                  </a:lnTo>
                  <a:cubicBezTo>
                    <a:pt x="6445431" y="694250"/>
                    <a:pt x="6412892" y="726789"/>
                    <a:pt x="6372752" y="726789"/>
                  </a:cubicBezTo>
                  <a:lnTo>
                    <a:pt x="72679" y="726789"/>
                  </a:lnTo>
                  <a:cubicBezTo>
                    <a:pt x="32539" y="726789"/>
                    <a:pt x="0" y="694250"/>
                    <a:pt x="0" y="654110"/>
                  </a:cubicBezTo>
                  <a:lnTo>
                    <a:pt x="0" y="72679"/>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37965" tIns="76200" rIns="76201" bIns="76200" numCol="1" spcCol="1270" anchor="ctr" anchorCtr="0">
              <a:noAutofit/>
            </a:bodyPr>
            <a:lstStyle/>
            <a:p>
              <a:pPr marL="0" lvl="0" indent="0" algn="l" defTabSz="889000">
                <a:lnSpc>
                  <a:spcPct val="90000"/>
                </a:lnSpc>
                <a:spcBef>
                  <a:spcPct val="0"/>
                </a:spcBef>
                <a:spcAft>
                  <a:spcPct val="35000"/>
                </a:spcAft>
                <a:buNone/>
              </a:pPr>
              <a:r>
                <a:rPr lang="en-US" sz="2000" kern="1200" dirty="0">
                  <a:ln>
                    <a:noFill/>
                  </a:ln>
                </a:rPr>
                <a:t>Launch the Transparent Plant, an Interactive Tool</a:t>
              </a:r>
            </a:p>
          </p:txBody>
        </p:sp>
        <p:sp>
          <p:nvSpPr>
            <p:cNvPr id="11" name="Rectangle: Rounded Corners 10">
              <a:extLst>
                <a:ext uri="{FF2B5EF4-FFF2-40B4-BE49-F238E27FC236}">
                  <a16:creationId xmlns:a16="http://schemas.microsoft.com/office/drawing/2014/main" id="{F7DFDD26-0CB4-40B9-88A6-86DB1A526A1A}"/>
                </a:ext>
              </a:extLst>
            </p:cNvPr>
            <p:cNvSpPr/>
            <p:nvPr/>
          </p:nvSpPr>
          <p:spPr>
            <a:xfrm>
              <a:off x="3353741" y="2729843"/>
              <a:ext cx="594358" cy="594362"/>
            </a:xfrm>
            <a:prstGeom prst="roundRect">
              <a:avLst>
                <a:gd name="adj" fmla="val 10000"/>
              </a:avLst>
            </a:prstGeom>
            <a:blipFill>
              <a:blip r:embed="rId6"/>
              <a:srcRect/>
              <a:stretch>
                <a:fillRect l="-8000" r="-8000"/>
              </a:stretch>
            </a:blipFill>
            <a:ln>
              <a:noFill/>
            </a:ln>
          </p:spPr>
          <p:style>
            <a:lnRef idx="2">
              <a:scrgbClr r="0" g="0" b="0"/>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1000F40C-CDC6-4626-B7EE-A6F036957E93}"/>
                </a:ext>
              </a:extLst>
            </p:cNvPr>
            <p:cNvSpPr/>
            <p:nvPr/>
          </p:nvSpPr>
          <p:spPr>
            <a:xfrm>
              <a:off x="2933699" y="3463099"/>
              <a:ext cx="6445431" cy="726789"/>
            </a:xfrm>
            <a:custGeom>
              <a:avLst/>
              <a:gdLst>
                <a:gd name="connsiteX0" fmla="*/ 0 w 6445431"/>
                <a:gd name="connsiteY0" fmla="*/ 72679 h 726789"/>
                <a:gd name="connsiteX1" fmla="*/ 72679 w 6445431"/>
                <a:gd name="connsiteY1" fmla="*/ 0 h 726789"/>
                <a:gd name="connsiteX2" fmla="*/ 6372752 w 6445431"/>
                <a:gd name="connsiteY2" fmla="*/ 0 h 726789"/>
                <a:gd name="connsiteX3" fmla="*/ 6445431 w 6445431"/>
                <a:gd name="connsiteY3" fmla="*/ 72679 h 726789"/>
                <a:gd name="connsiteX4" fmla="*/ 6445431 w 6445431"/>
                <a:gd name="connsiteY4" fmla="*/ 654110 h 726789"/>
                <a:gd name="connsiteX5" fmla="*/ 6372752 w 6445431"/>
                <a:gd name="connsiteY5" fmla="*/ 726789 h 726789"/>
                <a:gd name="connsiteX6" fmla="*/ 72679 w 6445431"/>
                <a:gd name="connsiteY6" fmla="*/ 726789 h 726789"/>
                <a:gd name="connsiteX7" fmla="*/ 0 w 6445431"/>
                <a:gd name="connsiteY7" fmla="*/ 654110 h 726789"/>
                <a:gd name="connsiteX8" fmla="*/ 0 w 6445431"/>
                <a:gd name="connsiteY8" fmla="*/ 72679 h 7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431" h="726789">
                  <a:moveTo>
                    <a:pt x="0" y="72679"/>
                  </a:moveTo>
                  <a:cubicBezTo>
                    <a:pt x="0" y="32539"/>
                    <a:pt x="32539" y="0"/>
                    <a:pt x="72679" y="0"/>
                  </a:cubicBezTo>
                  <a:lnTo>
                    <a:pt x="6372752" y="0"/>
                  </a:lnTo>
                  <a:cubicBezTo>
                    <a:pt x="6412892" y="0"/>
                    <a:pt x="6445431" y="32539"/>
                    <a:pt x="6445431" y="72679"/>
                  </a:cubicBezTo>
                  <a:lnTo>
                    <a:pt x="6445431" y="654110"/>
                  </a:lnTo>
                  <a:cubicBezTo>
                    <a:pt x="6445431" y="694250"/>
                    <a:pt x="6412892" y="726789"/>
                    <a:pt x="6372752" y="726789"/>
                  </a:cubicBezTo>
                  <a:lnTo>
                    <a:pt x="72679" y="726789"/>
                  </a:lnTo>
                  <a:cubicBezTo>
                    <a:pt x="32539" y="726789"/>
                    <a:pt x="0" y="694250"/>
                    <a:pt x="0" y="654110"/>
                  </a:cubicBezTo>
                  <a:lnTo>
                    <a:pt x="0" y="72679"/>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37965" tIns="76200" rIns="76201" bIns="76200" numCol="1" spcCol="1270" anchor="ctr" anchorCtr="0">
              <a:noAutofit/>
            </a:bodyPr>
            <a:lstStyle/>
            <a:p>
              <a:pPr marL="0" lvl="0" indent="0" algn="l" defTabSz="889000">
                <a:lnSpc>
                  <a:spcPct val="90000"/>
                </a:lnSpc>
                <a:spcBef>
                  <a:spcPct val="0"/>
                </a:spcBef>
                <a:spcAft>
                  <a:spcPct val="35000"/>
                </a:spcAft>
                <a:buNone/>
              </a:pPr>
              <a:r>
                <a:rPr lang="en-US" sz="2000" kern="1200" dirty="0"/>
                <a:t>Reimagine the Workplace to Nurture Adaptive and Diverse Scientists</a:t>
              </a:r>
              <a:endParaRPr lang="en-US" sz="2000" kern="1200" dirty="0">
                <a:ln>
                  <a:noFill/>
                </a:ln>
              </a:endParaRPr>
            </a:p>
          </p:txBody>
        </p:sp>
        <p:sp>
          <p:nvSpPr>
            <p:cNvPr id="13" name="Rectangle: Rounded Corners 12">
              <a:extLst>
                <a:ext uri="{FF2B5EF4-FFF2-40B4-BE49-F238E27FC236}">
                  <a16:creationId xmlns:a16="http://schemas.microsoft.com/office/drawing/2014/main" id="{D55AF786-3A2B-4FF1-8261-11026CC3A08A}"/>
                </a:ext>
              </a:extLst>
            </p:cNvPr>
            <p:cNvSpPr/>
            <p:nvPr/>
          </p:nvSpPr>
          <p:spPr>
            <a:xfrm>
              <a:off x="3353741" y="3529312"/>
              <a:ext cx="594358" cy="594362"/>
            </a:xfrm>
            <a:prstGeom prst="roundRect">
              <a:avLst>
                <a:gd name="adj" fmla="val 10000"/>
              </a:avLst>
            </a:prstGeom>
            <a:blipFill>
              <a:blip r:embed="rId7"/>
              <a:srcRect/>
              <a:stretch>
                <a:fillRect l="-6000" r="-6000"/>
              </a:stretch>
            </a:blipFill>
            <a:ln>
              <a:noFill/>
            </a:ln>
          </p:spPr>
          <p:style>
            <a:lnRef idx="2">
              <a:scrgbClr r="0" g="0" b="0"/>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A602EE83-9C72-4B5F-8384-1DCCF157DB18}"/>
                </a:ext>
              </a:extLst>
            </p:cNvPr>
            <p:cNvSpPr/>
            <p:nvPr/>
          </p:nvSpPr>
          <p:spPr>
            <a:xfrm>
              <a:off x="2933699" y="4262568"/>
              <a:ext cx="6445431" cy="726789"/>
            </a:xfrm>
            <a:custGeom>
              <a:avLst/>
              <a:gdLst>
                <a:gd name="connsiteX0" fmla="*/ 0 w 6445431"/>
                <a:gd name="connsiteY0" fmla="*/ 72679 h 726789"/>
                <a:gd name="connsiteX1" fmla="*/ 72679 w 6445431"/>
                <a:gd name="connsiteY1" fmla="*/ 0 h 726789"/>
                <a:gd name="connsiteX2" fmla="*/ 6372752 w 6445431"/>
                <a:gd name="connsiteY2" fmla="*/ 0 h 726789"/>
                <a:gd name="connsiteX3" fmla="*/ 6445431 w 6445431"/>
                <a:gd name="connsiteY3" fmla="*/ 72679 h 726789"/>
                <a:gd name="connsiteX4" fmla="*/ 6445431 w 6445431"/>
                <a:gd name="connsiteY4" fmla="*/ 654110 h 726789"/>
                <a:gd name="connsiteX5" fmla="*/ 6372752 w 6445431"/>
                <a:gd name="connsiteY5" fmla="*/ 726789 h 726789"/>
                <a:gd name="connsiteX6" fmla="*/ 72679 w 6445431"/>
                <a:gd name="connsiteY6" fmla="*/ 726789 h 726789"/>
                <a:gd name="connsiteX7" fmla="*/ 0 w 6445431"/>
                <a:gd name="connsiteY7" fmla="*/ 654110 h 726789"/>
                <a:gd name="connsiteX8" fmla="*/ 0 w 6445431"/>
                <a:gd name="connsiteY8" fmla="*/ 72679 h 7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431" h="726789">
                  <a:moveTo>
                    <a:pt x="0" y="72679"/>
                  </a:moveTo>
                  <a:cubicBezTo>
                    <a:pt x="0" y="32539"/>
                    <a:pt x="32539" y="0"/>
                    <a:pt x="72679" y="0"/>
                  </a:cubicBezTo>
                  <a:lnTo>
                    <a:pt x="6372752" y="0"/>
                  </a:lnTo>
                  <a:cubicBezTo>
                    <a:pt x="6412892" y="0"/>
                    <a:pt x="6445431" y="32539"/>
                    <a:pt x="6445431" y="72679"/>
                  </a:cubicBezTo>
                  <a:lnTo>
                    <a:pt x="6445431" y="654110"/>
                  </a:lnTo>
                  <a:cubicBezTo>
                    <a:pt x="6445431" y="694250"/>
                    <a:pt x="6412892" y="726789"/>
                    <a:pt x="6372752" y="726789"/>
                  </a:cubicBezTo>
                  <a:lnTo>
                    <a:pt x="72679" y="726789"/>
                  </a:lnTo>
                  <a:cubicBezTo>
                    <a:pt x="32539" y="726789"/>
                    <a:pt x="0" y="694250"/>
                    <a:pt x="0" y="654110"/>
                  </a:cubicBezTo>
                  <a:lnTo>
                    <a:pt x="0" y="72679"/>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37965" tIns="76200" rIns="76201" bIns="76200" numCol="1" spcCol="1270" anchor="ctr" anchorCtr="0">
              <a:noAutofit/>
            </a:bodyPr>
            <a:lstStyle/>
            <a:p>
              <a:pPr marL="0" lvl="0" indent="0" algn="l" defTabSz="889000">
                <a:lnSpc>
                  <a:spcPct val="90000"/>
                </a:lnSpc>
                <a:spcBef>
                  <a:spcPct val="0"/>
                </a:spcBef>
                <a:spcAft>
                  <a:spcPct val="35000"/>
                </a:spcAft>
                <a:buNone/>
              </a:pPr>
              <a:r>
                <a:rPr lang="en-US" sz="2000" kern="1200" dirty="0"/>
                <a:t>Build Capacity and Interest to Engage with Plant Science</a:t>
              </a:r>
            </a:p>
          </p:txBody>
        </p:sp>
        <p:sp>
          <p:nvSpPr>
            <p:cNvPr id="15" name="Rectangle: Rounded Corners 14">
              <a:extLst>
                <a:ext uri="{FF2B5EF4-FFF2-40B4-BE49-F238E27FC236}">
                  <a16:creationId xmlns:a16="http://schemas.microsoft.com/office/drawing/2014/main" id="{A254FA6B-2853-4A7A-956E-2625282BE583}"/>
                </a:ext>
              </a:extLst>
            </p:cNvPr>
            <p:cNvSpPr/>
            <p:nvPr/>
          </p:nvSpPr>
          <p:spPr>
            <a:xfrm>
              <a:off x="3353741" y="4328781"/>
              <a:ext cx="594358" cy="594362"/>
            </a:xfrm>
            <a:prstGeom prst="roundRect">
              <a:avLst>
                <a:gd name="adj" fmla="val 10000"/>
              </a:avLst>
            </a:prstGeom>
            <a:blipFill>
              <a:blip r:embed="rId8"/>
              <a:srcRect/>
              <a:stretch>
                <a:fillRect l="-6000" r="-6000"/>
              </a:stretch>
            </a:blipFill>
            <a:ln>
              <a:noFill/>
            </a:ln>
          </p:spPr>
          <p:style>
            <a:lnRef idx="2">
              <a:scrgbClr r="0" g="0" b="0"/>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6" name="Freeform: Shape 15">
              <a:extLst>
                <a:ext uri="{FF2B5EF4-FFF2-40B4-BE49-F238E27FC236}">
                  <a16:creationId xmlns:a16="http://schemas.microsoft.com/office/drawing/2014/main" id="{1E7583A6-9DE3-461E-8367-4A834AE9BD3B}"/>
                </a:ext>
              </a:extLst>
            </p:cNvPr>
            <p:cNvSpPr/>
            <p:nvPr/>
          </p:nvSpPr>
          <p:spPr>
            <a:xfrm>
              <a:off x="2933699" y="5062036"/>
              <a:ext cx="6445431" cy="726789"/>
            </a:xfrm>
            <a:custGeom>
              <a:avLst/>
              <a:gdLst>
                <a:gd name="connsiteX0" fmla="*/ 0 w 6445431"/>
                <a:gd name="connsiteY0" fmla="*/ 72679 h 726789"/>
                <a:gd name="connsiteX1" fmla="*/ 72679 w 6445431"/>
                <a:gd name="connsiteY1" fmla="*/ 0 h 726789"/>
                <a:gd name="connsiteX2" fmla="*/ 6372752 w 6445431"/>
                <a:gd name="connsiteY2" fmla="*/ 0 h 726789"/>
                <a:gd name="connsiteX3" fmla="*/ 6445431 w 6445431"/>
                <a:gd name="connsiteY3" fmla="*/ 72679 h 726789"/>
                <a:gd name="connsiteX4" fmla="*/ 6445431 w 6445431"/>
                <a:gd name="connsiteY4" fmla="*/ 654110 h 726789"/>
                <a:gd name="connsiteX5" fmla="*/ 6372752 w 6445431"/>
                <a:gd name="connsiteY5" fmla="*/ 726789 h 726789"/>
                <a:gd name="connsiteX6" fmla="*/ 72679 w 6445431"/>
                <a:gd name="connsiteY6" fmla="*/ 726789 h 726789"/>
                <a:gd name="connsiteX7" fmla="*/ 0 w 6445431"/>
                <a:gd name="connsiteY7" fmla="*/ 654110 h 726789"/>
                <a:gd name="connsiteX8" fmla="*/ 0 w 6445431"/>
                <a:gd name="connsiteY8" fmla="*/ 72679 h 7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431" h="726789">
                  <a:moveTo>
                    <a:pt x="0" y="72679"/>
                  </a:moveTo>
                  <a:cubicBezTo>
                    <a:pt x="0" y="32539"/>
                    <a:pt x="32539" y="0"/>
                    <a:pt x="72679" y="0"/>
                  </a:cubicBezTo>
                  <a:lnTo>
                    <a:pt x="6372752" y="0"/>
                  </a:lnTo>
                  <a:cubicBezTo>
                    <a:pt x="6412892" y="0"/>
                    <a:pt x="6445431" y="32539"/>
                    <a:pt x="6445431" y="72679"/>
                  </a:cubicBezTo>
                  <a:lnTo>
                    <a:pt x="6445431" y="654110"/>
                  </a:lnTo>
                  <a:cubicBezTo>
                    <a:pt x="6445431" y="694250"/>
                    <a:pt x="6412892" y="726789"/>
                    <a:pt x="6372752" y="726789"/>
                  </a:cubicBezTo>
                  <a:lnTo>
                    <a:pt x="72679" y="726789"/>
                  </a:lnTo>
                  <a:cubicBezTo>
                    <a:pt x="32539" y="726789"/>
                    <a:pt x="0" y="694250"/>
                    <a:pt x="0" y="654110"/>
                  </a:cubicBezTo>
                  <a:lnTo>
                    <a:pt x="0" y="72679"/>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37965" tIns="76200" rIns="76201" bIns="76200" numCol="1" spcCol="1270" anchor="ctr" anchorCtr="0">
              <a:noAutofit/>
            </a:bodyPr>
            <a:lstStyle/>
            <a:p>
              <a:pPr marL="0" lvl="0" indent="0" algn="l" defTabSz="889000">
                <a:lnSpc>
                  <a:spcPct val="90000"/>
                </a:lnSpc>
                <a:spcBef>
                  <a:spcPct val="0"/>
                </a:spcBef>
                <a:spcAft>
                  <a:spcPct val="35000"/>
                </a:spcAft>
                <a:buNone/>
              </a:pPr>
              <a:r>
                <a:rPr lang="en-US" sz="2000" kern="1200" dirty="0"/>
                <a:t>Develop New Technologies to Revolutionize Research</a:t>
              </a:r>
            </a:p>
          </p:txBody>
        </p:sp>
        <p:sp>
          <p:nvSpPr>
            <p:cNvPr id="17" name="Rectangle: Rounded Corners 16">
              <a:extLst>
                <a:ext uri="{FF2B5EF4-FFF2-40B4-BE49-F238E27FC236}">
                  <a16:creationId xmlns:a16="http://schemas.microsoft.com/office/drawing/2014/main" id="{EEA96188-0E66-4B36-B36D-5DCFF4E154A0}"/>
                </a:ext>
              </a:extLst>
            </p:cNvPr>
            <p:cNvSpPr/>
            <p:nvPr/>
          </p:nvSpPr>
          <p:spPr>
            <a:xfrm>
              <a:off x="3353741" y="5128250"/>
              <a:ext cx="594358" cy="594362"/>
            </a:xfrm>
            <a:prstGeom prst="roundRect">
              <a:avLst>
                <a:gd name="adj" fmla="val 10000"/>
              </a:avLst>
            </a:prstGeom>
            <a:blipFill>
              <a:blip r:embed="rId9" cstate="print">
                <a:extLst>
                  <a:ext uri="{28A0092B-C50C-407E-A947-70E740481C1C}">
                    <a14:useLocalDpi xmlns:a14="http://schemas.microsoft.com/office/drawing/2010/main" val="0"/>
                  </a:ext>
                </a:extLst>
              </a:blip>
              <a:srcRect/>
              <a:stretch>
                <a:fillRect l="-6000" r="-6000"/>
              </a:stretch>
            </a:blipFill>
            <a:ln>
              <a:noFill/>
            </a:ln>
          </p:spPr>
          <p:style>
            <a:lnRef idx="2">
              <a:scrgbClr r="0" g="0" b="0"/>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18" name="Freeform: Shape 17">
              <a:extLst>
                <a:ext uri="{FF2B5EF4-FFF2-40B4-BE49-F238E27FC236}">
                  <a16:creationId xmlns:a16="http://schemas.microsoft.com/office/drawing/2014/main" id="{9995A212-F4FC-4CA5-A26C-713D7A5635FE}"/>
                </a:ext>
              </a:extLst>
            </p:cNvPr>
            <p:cNvSpPr/>
            <p:nvPr/>
          </p:nvSpPr>
          <p:spPr>
            <a:xfrm>
              <a:off x="2933699" y="5861505"/>
              <a:ext cx="6445431" cy="726789"/>
            </a:xfrm>
            <a:custGeom>
              <a:avLst/>
              <a:gdLst>
                <a:gd name="connsiteX0" fmla="*/ 0 w 6445431"/>
                <a:gd name="connsiteY0" fmla="*/ 72679 h 726789"/>
                <a:gd name="connsiteX1" fmla="*/ 72679 w 6445431"/>
                <a:gd name="connsiteY1" fmla="*/ 0 h 726789"/>
                <a:gd name="connsiteX2" fmla="*/ 6372752 w 6445431"/>
                <a:gd name="connsiteY2" fmla="*/ 0 h 726789"/>
                <a:gd name="connsiteX3" fmla="*/ 6445431 w 6445431"/>
                <a:gd name="connsiteY3" fmla="*/ 72679 h 726789"/>
                <a:gd name="connsiteX4" fmla="*/ 6445431 w 6445431"/>
                <a:gd name="connsiteY4" fmla="*/ 654110 h 726789"/>
                <a:gd name="connsiteX5" fmla="*/ 6372752 w 6445431"/>
                <a:gd name="connsiteY5" fmla="*/ 726789 h 726789"/>
                <a:gd name="connsiteX6" fmla="*/ 72679 w 6445431"/>
                <a:gd name="connsiteY6" fmla="*/ 726789 h 726789"/>
                <a:gd name="connsiteX7" fmla="*/ 0 w 6445431"/>
                <a:gd name="connsiteY7" fmla="*/ 654110 h 726789"/>
                <a:gd name="connsiteX8" fmla="*/ 0 w 6445431"/>
                <a:gd name="connsiteY8" fmla="*/ 72679 h 7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431" h="726789">
                  <a:moveTo>
                    <a:pt x="0" y="72679"/>
                  </a:moveTo>
                  <a:cubicBezTo>
                    <a:pt x="0" y="32539"/>
                    <a:pt x="32539" y="0"/>
                    <a:pt x="72679" y="0"/>
                  </a:cubicBezTo>
                  <a:lnTo>
                    <a:pt x="6372752" y="0"/>
                  </a:lnTo>
                  <a:cubicBezTo>
                    <a:pt x="6412892" y="0"/>
                    <a:pt x="6445431" y="32539"/>
                    <a:pt x="6445431" y="72679"/>
                  </a:cubicBezTo>
                  <a:lnTo>
                    <a:pt x="6445431" y="654110"/>
                  </a:lnTo>
                  <a:cubicBezTo>
                    <a:pt x="6445431" y="694250"/>
                    <a:pt x="6412892" y="726789"/>
                    <a:pt x="6372752" y="726789"/>
                  </a:cubicBezTo>
                  <a:lnTo>
                    <a:pt x="72679" y="726789"/>
                  </a:lnTo>
                  <a:cubicBezTo>
                    <a:pt x="32539" y="726789"/>
                    <a:pt x="0" y="694250"/>
                    <a:pt x="0" y="654110"/>
                  </a:cubicBezTo>
                  <a:lnTo>
                    <a:pt x="0" y="72679"/>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37965" tIns="76200" rIns="76201" bIns="76200" numCol="1" spcCol="1270" anchor="ctr" anchorCtr="0">
              <a:noAutofit/>
            </a:bodyPr>
            <a:lstStyle/>
            <a:p>
              <a:pPr marL="0" lvl="0" indent="0" algn="l" defTabSz="889000">
                <a:lnSpc>
                  <a:spcPct val="90000"/>
                </a:lnSpc>
                <a:spcBef>
                  <a:spcPct val="0"/>
                </a:spcBef>
                <a:spcAft>
                  <a:spcPct val="35000"/>
                </a:spcAft>
                <a:buNone/>
              </a:pPr>
              <a:r>
                <a:rPr lang="en-US" sz="2000" kern="1200" dirty="0"/>
                <a:t>Manage and Realize the Potential of Big Data</a:t>
              </a:r>
            </a:p>
          </p:txBody>
        </p:sp>
        <p:sp>
          <p:nvSpPr>
            <p:cNvPr id="19" name="Rectangle: Rounded Corners 18">
              <a:extLst>
                <a:ext uri="{FF2B5EF4-FFF2-40B4-BE49-F238E27FC236}">
                  <a16:creationId xmlns:a16="http://schemas.microsoft.com/office/drawing/2014/main" id="{88C59A24-42C9-4900-BB5B-F32475EE5C73}"/>
                </a:ext>
              </a:extLst>
            </p:cNvPr>
            <p:cNvSpPr/>
            <p:nvPr/>
          </p:nvSpPr>
          <p:spPr>
            <a:xfrm>
              <a:off x="3353741" y="5927719"/>
              <a:ext cx="594358" cy="594362"/>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6000" r="-6000"/>
              </a:stretch>
            </a:blipFill>
            <a:ln>
              <a:noFill/>
            </a:ln>
          </p:spPr>
          <p:style>
            <a:lnRef idx="2">
              <a:scrgbClr r="0" g="0" b="0"/>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103195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A87D1C9-E0CF-44E8-B1E4-9B4C24766CC1}"/>
              </a:ext>
            </a:extLst>
          </p:cNvPr>
          <p:cNvGrpSpPr/>
          <p:nvPr/>
        </p:nvGrpSpPr>
        <p:grpSpPr>
          <a:xfrm>
            <a:off x="741558" y="1916656"/>
            <a:ext cx="3761987" cy="3778931"/>
            <a:chOff x="2693622" y="2097369"/>
            <a:chExt cx="3761987" cy="3778931"/>
          </a:xfrm>
        </p:grpSpPr>
        <p:pic>
          <p:nvPicPr>
            <p:cNvPr id="13" name="Picture 12" descr="A picture containing text, map&#10;&#10;Description automatically generated">
              <a:extLst>
                <a:ext uri="{FF2B5EF4-FFF2-40B4-BE49-F238E27FC236}">
                  <a16:creationId xmlns:a16="http://schemas.microsoft.com/office/drawing/2014/main" id="{BA92DB93-B230-4178-832F-0AB5CD42B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622" y="2097369"/>
              <a:ext cx="1828800" cy="1828800"/>
            </a:xfrm>
            <a:prstGeom prst="rect">
              <a:avLst/>
            </a:prstGeom>
          </p:spPr>
        </p:pic>
        <p:pic>
          <p:nvPicPr>
            <p:cNvPr id="15" name="Picture 14" descr="A picture containing game, shirt&#10;&#10;Description automatically generated">
              <a:extLst>
                <a:ext uri="{FF2B5EF4-FFF2-40B4-BE49-F238E27FC236}">
                  <a16:creationId xmlns:a16="http://schemas.microsoft.com/office/drawing/2014/main" id="{7B9A493C-2077-4947-9063-254D9BD93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809" y="2097369"/>
              <a:ext cx="1828800" cy="1828800"/>
            </a:xfrm>
            <a:prstGeom prst="rect">
              <a:avLst/>
            </a:prstGeom>
          </p:spPr>
        </p:pic>
        <p:pic>
          <p:nvPicPr>
            <p:cNvPr id="17" name="Picture 16" descr="A picture containing text, map&#10;&#10;Description automatically generated">
              <a:extLst>
                <a:ext uri="{FF2B5EF4-FFF2-40B4-BE49-F238E27FC236}">
                  <a16:creationId xmlns:a16="http://schemas.microsoft.com/office/drawing/2014/main" id="{269C9800-EF79-4B6A-9BC5-B120363A2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622" y="4047500"/>
              <a:ext cx="1828800" cy="18288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DF51410C-7CAE-4A9B-A319-CFA6E069AD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6809" y="4047500"/>
              <a:ext cx="1828800" cy="1828800"/>
            </a:xfrm>
            <a:prstGeom prst="rect">
              <a:avLst/>
            </a:prstGeom>
          </p:spPr>
        </p:pic>
      </p:grpSp>
      <p:pic>
        <p:nvPicPr>
          <p:cNvPr id="4" name="Picture 3" descr="A screenshot of a cell phone&#10;&#10;Description automatically generated">
            <a:extLst>
              <a:ext uri="{FF2B5EF4-FFF2-40B4-BE49-F238E27FC236}">
                <a16:creationId xmlns:a16="http://schemas.microsoft.com/office/drawing/2014/main" id="{347318DD-AEA5-4595-80A5-C3FE80A0000E}"/>
              </a:ext>
            </a:extLst>
          </p:cNvPr>
          <p:cNvPicPr>
            <a:picLocks noChangeAspect="1"/>
          </p:cNvPicPr>
          <p:nvPr/>
        </p:nvPicPr>
        <p:blipFill rotWithShape="1">
          <a:blip r:embed="rId7">
            <a:extLst>
              <a:ext uri="{28A0092B-C50C-407E-A947-70E740481C1C}">
                <a14:useLocalDpi xmlns:a14="http://schemas.microsoft.com/office/drawing/2010/main" val="0"/>
              </a:ext>
            </a:extLst>
          </a:blip>
          <a:srcRect b="50000"/>
          <a:stretch/>
        </p:blipFill>
        <p:spPr>
          <a:xfrm>
            <a:off x="4860742" y="2142069"/>
            <a:ext cx="6078239" cy="3206774"/>
          </a:xfrm>
          <a:prstGeom prst="rect">
            <a:avLst/>
          </a:prstGeom>
        </p:spPr>
      </p:pic>
      <p:sp>
        <p:nvSpPr>
          <p:cNvPr id="5" name="Title 4">
            <a:extLst>
              <a:ext uri="{FF2B5EF4-FFF2-40B4-BE49-F238E27FC236}">
                <a16:creationId xmlns:a16="http://schemas.microsoft.com/office/drawing/2014/main" id="{D045C8FC-442E-47A6-8460-E95FFD440874}"/>
              </a:ext>
            </a:extLst>
          </p:cNvPr>
          <p:cNvSpPr>
            <a:spLocks noGrp="1"/>
          </p:cNvSpPr>
          <p:nvPr>
            <p:ph type="title"/>
          </p:nvPr>
        </p:nvSpPr>
        <p:spPr/>
        <p:txBody>
          <a:bodyPr/>
          <a:lstStyle/>
          <a:p>
            <a:r>
              <a:rPr lang="en-US" b="1" u="sng" dirty="0">
                <a:solidFill>
                  <a:srgbClr val="71352C"/>
                </a:solidFill>
              </a:rPr>
              <a:t>RESEARCH</a:t>
            </a:r>
            <a:r>
              <a:rPr lang="en-US" b="1" dirty="0"/>
              <a:t> – </a:t>
            </a:r>
            <a:r>
              <a:rPr lang="en-US" b="1" dirty="0">
                <a:solidFill>
                  <a:srgbClr val="4FB552"/>
                </a:solidFill>
              </a:rPr>
              <a:t>PEOPLE</a:t>
            </a:r>
            <a:r>
              <a:rPr lang="en-US" b="1" dirty="0"/>
              <a:t> – </a:t>
            </a:r>
            <a:r>
              <a:rPr lang="en-US" b="1" dirty="0">
                <a:solidFill>
                  <a:srgbClr val="539F93"/>
                </a:solidFill>
              </a:rPr>
              <a:t>TECHNOLOGY</a:t>
            </a:r>
            <a:r>
              <a:rPr lang="en-US" b="1" dirty="0"/>
              <a:t> </a:t>
            </a:r>
            <a:endParaRPr lang="en-US" dirty="0"/>
          </a:p>
        </p:txBody>
      </p:sp>
      <p:sp>
        <p:nvSpPr>
          <p:cNvPr id="9" name="Rectangle 8">
            <a:extLst>
              <a:ext uri="{FF2B5EF4-FFF2-40B4-BE49-F238E27FC236}">
                <a16:creationId xmlns:a16="http://schemas.microsoft.com/office/drawing/2014/main" id="{B559BCF2-CD44-4105-8BF6-BBE6BC861A5D}"/>
              </a:ext>
            </a:extLst>
          </p:cNvPr>
          <p:cNvSpPr/>
          <p:nvPr/>
        </p:nvSpPr>
        <p:spPr>
          <a:xfrm>
            <a:off x="741558" y="6308209"/>
            <a:ext cx="3166829" cy="369332"/>
          </a:xfrm>
          <a:prstGeom prst="rect">
            <a:avLst/>
          </a:prstGeom>
        </p:spPr>
        <p:txBody>
          <a:bodyPr wrap="none">
            <a:spAutoFit/>
          </a:bodyPr>
          <a:lstStyle/>
          <a:p>
            <a:r>
              <a:rPr lang="en-US" dirty="0">
                <a:solidFill>
                  <a:srgbClr val="201F1E"/>
                </a:solidFill>
                <a:latin typeface="Calibri" panose="020F0502020204030204" pitchFamily="34" charset="0"/>
                <a:ea typeface="Calibri" panose="020F0502020204030204" pitchFamily="34" charset="0"/>
              </a:rPr>
              <a:t>Kristyn Stickley Illustration 2020</a:t>
            </a:r>
            <a:endParaRPr lang="en-US" dirty="0"/>
          </a:p>
        </p:txBody>
      </p:sp>
    </p:spTree>
    <p:extLst>
      <p:ext uri="{BB962C8B-B14F-4D97-AF65-F5344CB8AC3E}">
        <p14:creationId xmlns:p14="http://schemas.microsoft.com/office/powerpoint/2010/main" val="2802038226"/>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AEEF-6BB2-4942-A76F-4915BA7C74E2}"/>
              </a:ext>
            </a:extLst>
          </p:cNvPr>
          <p:cNvSpPr>
            <a:spLocks noGrp="1"/>
          </p:cNvSpPr>
          <p:nvPr>
            <p:ph type="title"/>
          </p:nvPr>
        </p:nvSpPr>
        <p:spPr>
          <a:xfrm>
            <a:off x="2099162" y="365125"/>
            <a:ext cx="9254637" cy="1325563"/>
          </a:xfrm>
        </p:spPr>
        <p:txBody>
          <a:bodyPr/>
          <a:lstStyle/>
          <a:p>
            <a:r>
              <a:rPr lang="en-US" dirty="0"/>
              <a:t>Harness Plants for Planetary Resilience</a:t>
            </a:r>
          </a:p>
        </p:txBody>
      </p:sp>
      <p:sp>
        <p:nvSpPr>
          <p:cNvPr id="3" name="Content Placeholder 2">
            <a:extLst>
              <a:ext uri="{FF2B5EF4-FFF2-40B4-BE49-F238E27FC236}">
                <a16:creationId xmlns:a16="http://schemas.microsoft.com/office/drawing/2014/main" id="{90052875-66BF-413B-A761-F94D89A5F85C}"/>
              </a:ext>
            </a:extLst>
          </p:cNvPr>
          <p:cNvSpPr>
            <a:spLocks noGrp="1"/>
          </p:cNvSpPr>
          <p:nvPr>
            <p:ph idx="1"/>
          </p:nvPr>
        </p:nvSpPr>
        <p:spPr>
          <a:xfrm>
            <a:off x="838200" y="2277687"/>
            <a:ext cx="5412971" cy="3899276"/>
          </a:xfrm>
        </p:spPr>
        <p:txBody>
          <a:bodyPr anchor="t"/>
          <a:lstStyle/>
          <a:p>
            <a:pPr>
              <a:spcBef>
                <a:spcPts val="600"/>
              </a:spcBef>
            </a:pPr>
            <a:r>
              <a:rPr lang="en-US" dirty="0"/>
              <a:t>Predict ecological and evolutionary changes </a:t>
            </a:r>
          </a:p>
          <a:p>
            <a:pPr>
              <a:spcBef>
                <a:spcPts val="600"/>
              </a:spcBef>
            </a:pPr>
            <a:r>
              <a:rPr lang="en-US" dirty="0"/>
              <a:t>Understanding the assembly of biological communities </a:t>
            </a:r>
          </a:p>
          <a:p>
            <a:pPr marL="0" indent="0">
              <a:spcBef>
                <a:spcPts val="600"/>
              </a:spcBef>
              <a:buNone/>
            </a:pPr>
            <a:endParaRPr lang="en-US" dirty="0"/>
          </a:p>
          <a:p>
            <a:pPr marL="0" indent="0">
              <a:buNone/>
            </a:pPr>
            <a:endParaRPr lang="en-US" b="1" dirty="0"/>
          </a:p>
          <a:p>
            <a:pPr>
              <a:spcBef>
                <a:spcPts val="600"/>
              </a:spcBef>
            </a:pPr>
            <a:endParaRPr lang="en-US" dirty="0"/>
          </a:p>
          <a:p>
            <a:pPr>
              <a:spcBef>
                <a:spcPts val="600"/>
              </a:spcBef>
            </a:pPr>
            <a:endParaRPr lang="en-US" dirty="0"/>
          </a:p>
        </p:txBody>
      </p:sp>
      <p:pic>
        <p:nvPicPr>
          <p:cNvPr id="4" name="Picture 3" descr="A picture containing text, map&#10;&#10;Description automatically generated">
            <a:extLst>
              <a:ext uri="{FF2B5EF4-FFF2-40B4-BE49-F238E27FC236}">
                <a16:creationId xmlns:a16="http://schemas.microsoft.com/office/drawing/2014/main" id="{BE093E8C-6695-42C4-89A9-72AC92142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142" y="1384719"/>
            <a:ext cx="4952080" cy="4952080"/>
          </a:xfrm>
          <a:prstGeom prst="rect">
            <a:avLst/>
          </a:prstGeom>
        </p:spPr>
      </p:pic>
      <p:pic>
        <p:nvPicPr>
          <p:cNvPr id="6" name="Picture 5">
            <a:extLst>
              <a:ext uri="{FF2B5EF4-FFF2-40B4-BE49-F238E27FC236}">
                <a16:creationId xmlns:a16="http://schemas.microsoft.com/office/drawing/2014/main" id="{3B05B137-D04C-4BCD-AB4B-82008E2795C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65773" y="570706"/>
            <a:ext cx="960966" cy="914400"/>
          </a:xfrm>
          <a:prstGeom prst="rect">
            <a:avLst/>
          </a:prstGeom>
        </p:spPr>
      </p:pic>
      <p:pic>
        <p:nvPicPr>
          <p:cNvPr id="8" name="Picture 7" descr="A close up of a flower&#10;&#10;Description automatically generated">
            <a:extLst>
              <a:ext uri="{FF2B5EF4-FFF2-40B4-BE49-F238E27FC236}">
                <a16:creationId xmlns:a16="http://schemas.microsoft.com/office/drawing/2014/main" id="{3BE244EA-05AF-450B-A1EB-9715B692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660" y="4227325"/>
            <a:ext cx="3015331" cy="1898573"/>
          </a:xfrm>
          <a:prstGeom prst="rect">
            <a:avLst/>
          </a:prstGeom>
        </p:spPr>
      </p:pic>
    </p:spTree>
    <p:extLst>
      <p:ext uri="{BB962C8B-B14F-4D97-AF65-F5344CB8AC3E}">
        <p14:creationId xmlns:p14="http://schemas.microsoft.com/office/powerpoint/2010/main" val="2581703325"/>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AEEF-6BB2-4942-A76F-4915BA7C74E2}"/>
              </a:ext>
            </a:extLst>
          </p:cNvPr>
          <p:cNvSpPr>
            <a:spLocks noGrp="1"/>
          </p:cNvSpPr>
          <p:nvPr>
            <p:ph type="title"/>
          </p:nvPr>
        </p:nvSpPr>
        <p:spPr>
          <a:xfrm>
            <a:off x="2099162" y="365125"/>
            <a:ext cx="9254637" cy="1325563"/>
          </a:xfrm>
        </p:spPr>
        <p:txBody>
          <a:bodyPr/>
          <a:lstStyle/>
          <a:p>
            <a:r>
              <a:rPr lang="en-US" dirty="0"/>
              <a:t>Action Plan</a:t>
            </a:r>
          </a:p>
        </p:txBody>
      </p:sp>
      <p:sp>
        <p:nvSpPr>
          <p:cNvPr id="3" name="Content Placeholder 2">
            <a:extLst>
              <a:ext uri="{FF2B5EF4-FFF2-40B4-BE49-F238E27FC236}">
                <a16:creationId xmlns:a16="http://schemas.microsoft.com/office/drawing/2014/main" id="{90052875-66BF-413B-A761-F94D89A5F85C}"/>
              </a:ext>
            </a:extLst>
          </p:cNvPr>
          <p:cNvSpPr>
            <a:spLocks noGrp="1"/>
          </p:cNvSpPr>
          <p:nvPr>
            <p:ph idx="1"/>
          </p:nvPr>
        </p:nvSpPr>
        <p:spPr>
          <a:xfrm>
            <a:off x="379141" y="1819669"/>
            <a:ext cx="11532887" cy="4673206"/>
          </a:xfrm>
        </p:spPr>
        <p:txBody>
          <a:bodyPr anchor="t">
            <a:normAutofit lnSpcReduction="10000"/>
          </a:bodyPr>
          <a:lstStyle/>
          <a:p>
            <a:pPr marL="514350" indent="-365760">
              <a:buFont typeface="+mj-lt"/>
              <a:buAutoNum type="arabicPeriod"/>
            </a:pPr>
            <a:r>
              <a:rPr lang="en-US" sz="1400" b="1" dirty="0"/>
              <a:t>Develop well-resolved phylogenetic trees for all plants, including algae, and their associated biota</a:t>
            </a:r>
            <a:r>
              <a:rPr lang="en-US" sz="1400" dirty="0"/>
              <a:t>; these phylogenies will form the basis of an online global catalogue that will be unprecedented in depth and value.45 One valuable outcome of this effort will be a comparative framework for detecting how genotype–phenotype associations vary across time scales, exploring how genes evolve along phylogenies and in turn affect phenotypes, and understanding the assembly of existing and novel biological communities. </a:t>
            </a:r>
          </a:p>
          <a:p>
            <a:pPr marL="514350" indent="-365760">
              <a:buFont typeface="+mj-lt"/>
              <a:buAutoNum type="arabicPeriod"/>
            </a:pPr>
            <a:r>
              <a:rPr lang="en-US" sz="1400" b="1" dirty="0"/>
              <a:t>Strategically select a broad set of phylogenetically and ecologically diverse plant lineages for in-depth analysis </a:t>
            </a:r>
            <a:r>
              <a:rPr lang="en-US" sz="1400" dirty="0"/>
              <a:t>of their morphology, anatomy, physiology, ecology, genomics, and genetics in their natural environments. Of key consideration should be their additional feasibility as experimental systems for testing hypotheses for mechanisms of diversification and adaptation under controlled conditions. </a:t>
            </a:r>
          </a:p>
          <a:p>
            <a:pPr marL="514350" indent="-365760">
              <a:buFont typeface="+mj-lt"/>
              <a:buAutoNum type="arabicPeriod"/>
            </a:pPr>
            <a:r>
              <a:rPr lang="en-US" sz="1400" b="1" dirty="0"/>
              <a:t>Explore, identify, and characterize as-yet undiscovered plant-associated biota, from mutualistic to pathogenic, to understand through floristic and systematic studies their contributions to biological diversity</a:t>
            </a:r>
            <a:r>
              <a:rPr lang="en-US" sz="1400" dirty="0"/>
              <a:t>. Such information is invaluable in addressing problems arising from emerging pests and diseases and unfavorable interactions caused by introduced and invasive species. Leveraging information about mutualists across scales from microbes to </a:t>
            </a:r>
            <a:r>
              <a:rPr lang="en-US" sz="1400" dirty="0" err="1"/>
              <a:t>macrobes</a:t>
            </a:r>
            <a:r>
              <a:rPr lang="en-US" sz="1400" dirty="0"/>
              <a:t> (e.g., herbivores, pollinators) will better support efforts to mitigate, reverse, and adapt to ecological and environmental changes. </a:t>
            </a:r>
          </a:p>
          <a:p>
            <a:pPr marL="514350" indent="-365760">
              <a:buFont typeface="+mj-lt"/>
              <a:buAutoNum type="arabicPeriod"/>
            </a:pPr>
            <a:r>
              <a:rPr lang="en-US" sz="1400" b="1" dirty="0"/>
              <a:t>Enhance global mapping of species distributions and threats to elucidate trends and enable predictions of near-term vulnerabilities</a:t>
            </a:r>
            <a:r>
              <a:rPr lang="en-US" sz="1400" dirty="0"/>
              <a:t>. Similar efforts to classify, map, and assess vulnerabilities of both natural and cultural plant communities are also imperative. Accurate risk assessment will be critical in slowing and perhaps reversing the impacts of human-mediated loss of biodiversity. </a:t>
            </a:r>
          </a:p>
          <a:p>
            <a:pPr marL="514350" indent="-365760">
              <a:buFont typeface="+mj-lt"/>
              <a:buAutoNum type="arabicPeriod"/>
            </a:pPr>
            <a:r>
              <a:rPr lang="en-US" sz="1400" b="1" dirty="0"/>
              <a:t>Develop efficient ways to mine centuries of scientific studies, biodiversity literature, and specimens</a:t>
            </a:r>
            <a:r>
              <a:rPr lang="en-US" sz="1400" dirty="0"/>
              <a:t> and to integrate old and new data to develop useful ecological and evolutionary models that inform our understanding of current environmental degradation and the steps needed for successful mitigation and adaptation. </a:t>
            </a:r>
          </a:p>
          <a:p>
            <a:pPr marL="514350" indent="-365760">
              <a:buFont typeface="+mj-lt"/>
              <a:buAutoNum type="arabicPeriod"/>
            </a:pPr>
            <a:r>
              <a:rPr lang="en-US" sz="1400" dirty="0"/>
              <a:t>Although the accumulation of data stemming from Actions 1 through 5 will be invaluable, we must also use and manage these data (Goal 8) to push the boundaries of our knowledge of interspecies interactions, food webs, ecosystems, and biomes to understand and mitigate the effects of changing environments at all levels of biological organization from genes to the biosphere.</a:t>
            </a:r>
          </a:p>
        </p:txBody>
      </p:sp>
      <p:pic>
        <p:nvPicPr>
          <p:cNvPr id="4" name="Picture 3" descr="A picture containing text, map&#10;&#10;Description automatically generated">
            <a:extLst>
              <a:ext uri="{FF2B5EF4-FFF2-40B4-BE49-F238E27FC236}">
                <a16:creationId xmlns:a16="http://schemas.microsoft.com/office/drawing/2014/main" id="{BE093E8C-6695-42C4-89A9-72AC92142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427" y="236144"/>
            <a:ext cx="1371600" cy="1371600"/>
          </a:xfrm>
          <a:prstGeom prst="rect">
            <a:avLst/>
          </a:prstGeom>
        </p:spPr>
      </p:pic>
      <p:pic>
        <p:nvPicPr>
          <p:cNvPr id="6" name="Picture 5">
            <a:extLst>
              <a:ext uri="{FF2B5EF4-FFF2-40B4-BE49-F238E27FC236}">
                <a16:creationId xmlns:a16="http://schemas.microsoft.com/office/drawing/2014/main" id="{3B05B137-D04C-4BCD-AB4B-82008E2795C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65773" y="570706"/>
            <a:ext cx="960966" cy="914400"/>
          </a:xfrm>
          <a:prstGeom prst="rect">
            <a:avLst/>
          </a:prstGeom>
        </p:spPr>
      </p:pic>
    </p:spTree>
    <p:extLst>
      <p:ext uri="{BB962C8B-B14F-4D97-AF65-F5344CB8AC3E}">
        <p14:creationId xmlns:p14="http://schemas.microsoft.com/office/powerpoint/2010/main" val="1663441033"/>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3389</Words>
  <Application>Microsoft Office PowerPoint</Application>
  <PresentationFormat>Widescreen</PresentationFormat>
  <Paragraphs>257</Paragraphs>
  <Slides>32</Slides>
  <Notes>29</Notes>
  <HiddenSlides>9</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Open Sans Extrabold</vt:lpstr>
      <vt:lpstr>Open Sans Semibold</vt:lpstr>
      <vt:lpstr>Times New Roman</vt:lpstr>
      <vt:lpstr>Wingdings</vt:lpstr>
      <vt:lpstr>Office Theme</vt:lpstr>
      <vt:lpstr>Presentation materials for  Plant Science Decadal Vision  2020 – 2030  Reimagining the Potential of Plants for a Healthy and Sustainable Future</vt:lpstr>
      <vt:lpstr>PowerPoint Presentation</vt:lpstr>
      <vt:lpstr>PowerPoint Presentation</vt:lpstr>
      <vt:lpstr>PowerPoint Presentation</vt:lpstr>
      <vt:lpstr>PowerPoint Presentation</vt:lpstr>
      <vt:lpstr>PowerPoint Presentation</vt:lpstr>
      <vt:lpstr>RESEARCH – PEOPLE – TECHNOLOGY </vt:lpstr>
      <vt:lpstr>Harness Plants for Planetary Resilience</vt:lpstr>
      <vt:lpstr>Action Plan</vt:lpstr>
      <vt:lpstr>Advance Technology for Diversity-Driven Sustainable Plant Production Systems</vt:lpstr>
      <vt:lpstr>Advance Technology for Diversity-Driven Sustainable Plant Production Systems</vt:lpstr>
      <vt:lpstr>Action Plan </vt:lpstr>
      <vt:lpstr>Develop Applications of Plant Science to Improve Nutrition, Health, and Well-Being</vt:lpstr>
      <vt:lpstr>Action Plan </vt:lpstr>
      <vt:lpstr>Launch the Transparent Plant </vt:lpstr>
      <vt:lpstr>Launch the Transparent Plant </vt:lpstr>
      <vt:lpstr>Action Plan </vt:lpstr>
      <vt:lpstr>RESEARCH – PEOPLE – TECHNOLOGY </vt:lpstr>
      <vt:lpstr>Reimagine the Workplace to Nurture Adaptive and Diverse Scientists</vt:lpstr>
      <vt:lpstr>Reimagine the Workplace to Nurture Adaptive and Diverse Scientists</vt:lpstr>
      <vt:lpstr>Reimagine the Workplace to Nurture Adaptive and Diverse Scientists</vt:lpstr>
      <vt:lpstr>Action Plan</vt:lpstr>
      <vt:lpstr>Build Capacity and Interest to Engage with Plant Science</vt:lpstr>
      <vt:lpstr>Action Plan</vt:lpstr>
      <vt:lpstr>Develop New Technologies to Revolutionize Research</vt:lpstr>
      <vt:lpstr>Develop New Technologies to Revolutionize Research</vt:lpstr>
      <vt:lpstr>Action Plan</vt:lpstr>
      <vt:lpstr>Manage and Realize the Potential of Big Data</vt:lpstr>
      <vt:lpstr>Action Plan</vt:lpstr>
      <vt:lpstr>Impacts of the Decadal Vision </vt:lpstr>
      <vt:lpstr>Impacts of the Decadal Vision </vt:lpstr>
      <vt:lpstr>We invite you to read the Decadal Vision and access supporting materials online at plantae.org/PSRN   Contact the PSRN coordinator:  Natalie Henkhaus (nhenkhaus@aspb.org)   Twitter: @PlantSciResNet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samples for Plant Science Decadal Vision </dc:title>
  <dc:creator>Natalie Henkhaus</dc:creator>
  <cp:lastModifiedBy>Natalie Henkhaus</cp:lastModifiedBy>
  <cp:revision>16</cp:revision>
  <dcterms:created xsi:type="dcterms:W3CDTF">2020-08-04T22:03:05Z</dcterms:created>
  <dcterms:modified xsi:type="dcterms:W3CDTF">2020-09-02T16:22:19Z</dcterms:modified>
</cp:coreProperties>
</file>